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embeddedFontLst>
    <p:embeddedFont>
      <p:font typeface="Single Day"/>
      <p:regular r:id="rId50"/>
    </p:embeddedFont>
    <p:embeddedFont>
      <p:font typeface="Gill Sans"/>
      <p:regular r:id="rId51"/>
      <p:bold r:id="rId52"/>
    </p:embeddedFont>
    <p:embeddedFont>
      <p:font typeface="Nanum Brush Script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gvjoF0tvz00Eu2WOwukJZUG18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B598C3-43BC-4DF2-873F-8AFAFA29BE2F}">
  <a:tblStyle styleId="{92B598C3-43BC-4DF2-873F-8AFAFA29BE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illSans-regular.fntdata"/><Relationship Id="rId50" Type="http://schemas.openxmlformats.org/officeDocument/2006/relationships/font" Target="fonts/SingleDay-regular.fntdata"/><Relationship Id="rId53" Type="http://schemas.openxmlformats.org/officeDocument/2006/relationships/font" Target="fonts/NanumBrushScript-regular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9e5d022f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9e5d022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e5d022f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9e5d022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e5d022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9e5d022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9ee829d46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9ee829d46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8809a80c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18809a80c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9ee829d46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9ee829d4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8e2a9b439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8e2a9b4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8e2a9b43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8e2a9b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8e2a9b439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8e2a9b4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8e2a9b439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8e2a9b4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ee829d46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9ee829d46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9e5d022f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9e5d022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9ee829d46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9ee829d4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9b8696c9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9b8696c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ee829d46_2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ee829d46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8e2a9b4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18e2a9b43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9b8696c9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9b8696c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9b8696c9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9b8696c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ee829d46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9ee829d4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9ee829d46_2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9ee829d4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9e5d022f7_2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9e5d022f7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9e5d022f7_2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9e5d022f7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9e5d022f7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9e5d022f7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9ee829d46_2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9ee829d46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9e5d022f7_2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9e5d022f7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d3c14727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d3c1472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9e5d022f7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9e5d022f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9e5d022f7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9e5d022f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9e5d022f7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9e5d022f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7d1b48c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97d1b48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9e5d022f7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9e5d022f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9e5d022f7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9e5d022f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9ee829d46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19ee829d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9ee829d4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9ee829d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9e5d022f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19e5d022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e5d022f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e5d022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b8696c9d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9b8696c9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7d1b48c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97d1b48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9b8696c9d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9b8696c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b8696c9d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9b8696c9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 title="scalloped circle"/>
          <p:cNvSpPr/>
          <p:nvPr/>
        </p:nvSpPr>
        <p:spPr>
          <a:xfrm>
            <a:off x="3557016" y="630936"/>
            <a:ext cx="5235575" cy="5229225"/>
          </a:xfrm>
          <a:custGeom>
            <a:rect b="b" l="l" r="r" t="t"/>
            <a:pathLst>
              <a:path extrusionOk="0" h="3294" w="3298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" name="Google Shape;16;p7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9573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29573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" name="Google Shape;21;p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 rot="5400000">
            <a:off x="4544044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0" type="dt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34" name="Google Shape;34;p9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5" name="Google Shape;35;p9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rect b="b" l="l" r="r" t="t"/>
              <a:pathLst>
                <a:path extrusionOk="0" h="4320" w="1773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" name="Google Shape;36;p9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rect b="b" l="l" r="r" t="t"/>
              <a:pathLst>
                <a:path extrusionOk="0" h="4320" w="1037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1"/>
          <p:cNvSpPr txBox="1"/>
          <p:nvPr>
            <p:ph idx="4" type="body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indent="-355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indent="-355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0" name="Google Shape;70;p14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>
            <p:ph idx="2" type="pic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4" name="Google Shape;74;p1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b="0" i="0" sz="18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2" type="sldNum"/>
          </p:nvPr>
        </p:nvSpPr>
        <p:spPr>
          <a:xfrm>
            <a:off x="8610601" y="6375679"/>
            <a:ext cx="281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" name="Google Shape;10;p6" title="Left scallop edge"/>
          <p:cNvSpPr/>
          <p:nvPr/>
        </p:nvSpPr>
        <p:spPr>
          <a:xfrm>
            <a:off x="0" y="0"/>
            <a:ext cx="885825" cy="6858000"/>
          </a:xfrm>
          <a:custGeom>
            <a:rect b="b" l="l" r="r" t="t"/>
            <a:pathLst>
              <a:path extrusionOk="0" h="4320" w="558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" name="Google Shape;11;p6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10020300" y="203479"/>
            <a:ext cx="23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Maple Is Runner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메이플 스토리 2 넥슨 비디오 게임 대규모 멀티 플레이어 온라인 롤 플레잉 게임, 메이플, 기타, 게임, 잎 png | PNGWing" id="13" name="Google Shape;1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757009" y="203988"/>
            <a:ext cx="368547" cy="3642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5" Type="http://schemas.openxmlformats.org/officeDocument/2006/relationships/image" Target="../media/image24.jpg"/><Relationship Id="rId6" Type="http://schemas.openxmlformats.org/officeDocument/2006/relationships/image" Target="../media/image17.jpg"/><Relationship Id="rId7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Relationship Id="rId5" Type="http://schemas.openxmlformats.org/officeDocument/2006/relationships/image" Target="../media/image36.png"/><Relationship Id="rId6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4.gif"/><Relationship Id="rId9" Type="http://schemas.openxmlformats.org/officeDocument/2006/relationships/image" Target="../media/image58.png"/><Relationship Id="rId5" Type="http://schemas.openxmlformats.org/officeDocument/2006/relationships/image" Target="../media/image53.gif"/><Relationship Id="rId6" Type="http://schemas.openxmlformats.org/officeDocument/2006/relationships/image" Target="../media/image43.gif"/><Relationship Id="rId7" Type="http://schemas.openxmlformats.org/officeDocument/2006/relationships/image" Target="../media/image40.gif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67.gif"/><Relationship Id="rId9" Type="http://schemas.openxmlformats.org/officeDocument/2006/relationships/image" Target="../media/image61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8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8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7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Relationship Id="rId4" Type="http://schemas.openxmlformats.org/officeDocument/2006/relationships/image" Target="../media/image79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7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gif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6.jpg"/><Relationship Id="rId9" Type="http://schemas.openxmlformats.org/officeDocument/2006/relationships/image" Target="../media/image5.jpg"/><Relationship Id="rId5" Type="http://schemas.openxmlformats.org/officeDocument/2006/relationships/image" Target="../media/image13.jp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936800" y="317101"/>
            <a:ext cx="103185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Impact"/>
              <a:buNone/>
            </a:pPr>
            <a:r>
              <a:rPr b="1" i="1" lang="ko-KR" sz="6200">
                <a:solidFill>
                  <a:schemeClr val="dk1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Maple</a:t>
            </a:r>
            <a:r>
              <a:rPr b="1" i="1" lang="ko-KR" sz="5400">
                <a:solidFill>
                  <a:schemeClr val="dk1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 Is Runner</a:t>
            </a:r>
            <a:endParaRPr b="1" i="1" sz="7100"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7568441" y="6115721"/>
            <a:ext cx="5233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sz="1800"/>
              <a:t>프로젝트 담당자 : 전문기, 박찬희, 백종현</a:t>
            </a:r>
            <a:endParaRPr sz="1800"/>
          </a:p>
        </p:txBody>
      </p:sp>
      <p:sp>
        <p:nvSpPr>
          <p:cNvPr id="98" name="Google Shape;98;p1"/>
          <p:cNvSpPr txBox="1"/>
          <p:nvPr/>
        </p:nvSpPr>
        <p:spPr>
          <a:xfrm>
            <a:off x="8624250" y="4935625"/>
            <a:ext cx="3743100" cy="708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960000" dist="95250">
              <a:schemeClr val="dk1">
                <a:alpha val="56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우리에겐 시간이 없어.. </a:t>
            </a:r>
            <a:endParaRPr b="1"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함께가자 </a:t>
            </a:r>
            <a:r>
              <a:rPr b="1" lang="ko-KR" sz="1700">
                <a:solidFill>
                  <a:schemeClr val="dk1"/>
                </a:solidFill>
                <a:highlight>
                  <a:srgbClr val="6FA8DC"/>
                </a:highlight>
                <a:latin typeface="Gill Sans"/>
                <a:ea typeface="Gill Sans"/>
                <a:cs typeface="Gill Sans"/>
                <a:sym typeface="Gill Sans"/>
              </a:rPr>
              <a:t>빅토리아 아일랜드</a:t>
            </a:r>
            <a:r>
              <a:rPr b="1" lang="ko-KR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로!!</a:t>
            </a:r>
            <a:endParaRPr b="1"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-1770" r="1769" t="0"/>
          <a:stretch/>
        </p:blipFill>
        <p:spPr>
          <a:xfrm>
            <a:off x="9643250" y="-136213"/>
            <a:ext cx="3064630" cy="291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457" y="114987"/>
            <a:ext cx="1097376" cy="12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329962" y="3862300"/>
            <a:ext cx="1204726" cy="14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251476" y="2775022"/>
            <a:ext cx="1012324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16687" y="4189049"/>
            <a:ext cx="3921575" cy="324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475" y="2276687"/>
            <a:ext cx="3361555" cy="29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19e5d022f7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25" y="1415775"/>
            <a:ext cx="2692576" cy="2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19e5d022f7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713" y="1415775"/>
            <a:ext cx="2692575" cy="2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19e5d022f7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413" y="1415775"/>
            <a:ext cx="2510124" cy="2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9e5d022f7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4025" y="1415775"/>
            <a:ext cx="2510125" cy="20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19e5d022f7_0_57"/>
          <p:cNvSpPr/>
          <p:nvPr/>
        </p:nvSpPr>
        <p:spPr>
          <a:xfrm>
            <a:off x="911275" y="3644150"/>
            <a:ext cx="2692500" cy="5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단점:조작키만 활용한 높은 난이도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g119e5d022f7_0_57"/>
          <p:cNvSpPr/>
          <p:nvPr/>
        </p:nvSpPr>
        <p:spPr>
          <a:xfrm>
            <a:off x="3689738" y="3644150"/>
            <a:ext cx="2692500" cy="5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단점: 낮은 그래픽 품질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g119e5d022f7_0_57"/>
          <p:cNvSpPr/>
          <p:nvPr/>
        </p:nvSpPr>
        <p:spPr>
          <a:xfrm>
            <a:off x="6468188" y="3644150"/>
            <a:ext cx="2692500" cy="5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단점: 높은 난이도의 진입장벽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g119e5d022f7_0_57"/>
          <p:cNvSpPr/>
          <p:nvPr/>
        </p:nvSpPr>
        <p:spPr>
          <a:xfrm>
            <a:off x="9184038" y="3644150"/>
            <a:ext cx="2510100" cy="5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단점: 단순한 길찾기 구조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g119e5d022f7_0_57"/>
          <p:cNvSpPr/>
          <p:nvPr/>
        </p:nvSpPr>
        <p:spPr>
          <a:xfrm>
            <a:off x="911275" y="4245775"/>
            <a:ext cx="2692500" cy="519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장점:높은 그래픽 품질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g119e5d022f7_0_57"/>
          <p:cNvSpPr/>
          <p:nvPr/>
        </p:nvSpPr>
        <p:spPr>
          <a:xfrm>
            <a:off x="3705750" y="4245775"/>
            <a:ext cx="2692500" cy="519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장점: 게임내 다양한 수집요소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g119e5d022f7_0_57"/>
          <p:cNvSpPr/>
          <p:nvPr/>
        </p:nvSpPr>
        <p:spPr>
          <a:xfrm>
            <a:off x="6444913" y="4245775"/>
            <a:ext cx="2692500" cy="519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장점: 난이도에 따른 매니아층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g119e5d022f7_0_57"/>
          <p:cNvSpPr/>
          <p:nvPr/>
        </p:nvSpPr>
        <p:spPr>
          <a:xfrm>
            <a:off x="9184100" y="4245775"/>
            <a:ext cx="2510100" cy="519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장점: 두뇌개발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g119e5d022f7_0_57"/>
          <p:cNvPicPr preferRelativeResize="0"/>
          <p:nvPr/>
        </p:nvPicPr>
        <p:blipFill rotWithShape="1">
          <a:blip r:embed="rId7">
            <a:alphaModFix/>
          </a:blip>
          <a:srcRect b="0" l="-2720" r="2719" t="0"/>
          <a:stretch/>
        </p:blipFill>
        <p:spPr>
          <a:xfrm>
            <a:off x="4799550" y="4986650"/>
            <a:ext cx="2592900" cy="1715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g119e5d022f7_0_57"/>
          <p:cNvCxnSpPr>
            <a:stCxn id="202" idx="2"/>
            <a:endCxn id="206" idx="1"/>
          </p:cNvCxnSpPr>
          <p:nvPr/>
        </p:nvCxnSpPr>
        <p:spPr>
          <a:xfrm>
            <a:off x="2257525" y="4765675"/>
            <a:ext cx="2541900" cy="10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g119e5d022f7_0_57"/>
          <p:cNvCxnSpPr>
            <a:stCxn id="203" idx="2"/>
            <a:endCxn id="206" idx="0"/>
          </p:cNvCxnSpPr>
          <p:nvPr/>
        </p:nvCxnSpPr>
        <p:spPr>
          <a:xfrm>
            <a:off x="5052000" y="4765675"/>
            <a:ext cx="10440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g119e5d022f7_0_57"/>
          <p:cNvCxnSpPr>
            <a:stCxn id="204" idx="2"/>
            <a:endCxn id="206" idx="0"/>
          </p:cNvCxnSpPr>
          <p:nvPr/>
        </p:nvCxnSpPr>
        <p:spPr>
          <a:xfrm flipH="1">
            <a:off x="6095863" y="4765675"/>
            <a:ext cx="16953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g119e5d022f7_0_57"/>
          <p:cNvCxnSpPr>
            <a:stCxn id="205" idx="2"/>
            <a:endCxn id="206" idx="3"/>
          </p:cNvCxnSpPr>
          <p:nvPr/>
        </p:nvCxnSpPr>
        <p:spPr>
          <a:xfrm flipH="1">
            <a:off x="7392350" y="4765675"/>
            <a:ext cx="3046800" cy="10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g119e5d022f7_0_57"/>
          <p:cNvSpPr txBox="1"/>
          <p:nvPr/>
        </p:nvSpPr>
        <p:spPr>
          <a:xfrm>
            <a:off x="1434350" y="945775"/>
            <a:ext cx="15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메이플스토리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g119e5d022f7_0_57"/>
          <p:cNvSpPr txBox="1"/>
          <p:nvPr/>
        </p:nvSpPr>
        <p:spPr>
          <a:xfrm>
            <a:off x="4260500" y="945775"/>
            <a:ext cx="15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너구리게임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g119e5d022f7_0_57"/>
          <p:cNvSpPr txBox="1"/>
          <p:nvPr/>
        </p:nvSpPr>
        <p:spPr>
          <a:xfrm>
            <a:off x="7015675" y="945775"/>
            <a:ext cx="15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그랑에이지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119e5d022f7_0_57"/>
          <p:cNvSpPr txBox="1"/>
          <p:nvPr/>
        </p:nvSpPr>
        <p:spPr>
          <a:xfrm>
            <a:off x="9663588" y="945775"/>
            <a:ext cx="15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미로찾기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g119e5d022f7_0_57"/>
          <p:cNvSpPr txBox="1"/>
          <p:nvPr>
            <p:ph idx="4294967295" type="title"/>
          </p:nvPr>
        </p:nvSpPr>
        <p:spPr>
          <a:xfrm>
            <a:off x="1251675" y="382375"/>
            <a:ext cx="53079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</a:t>
            </a:r>
            <a:r>
              <a:rPr lang="ko-KR" sz="3150"/>
              <a:t>2 벤치마킹 </a:t>
            </a:r>
            <a:r>
              <a:rPr lang="ko-KR" sz="3150"/>
              <a:t> </a:t>
            </a:r>
            <a:r>
              <a:rPr lang="ko-KR" sz="2560"/>
              <a:t>– </a:t>
            </a:r>
            <a:r>
              <a:rPr lang="ko-KR" sz="2950"/>
              <a:t>(타 게임 분석)</a:t>
            </a:r>
            <a:endParaRPr sz="25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9e5d022f7_0_5"/>
          <p:cNvSpPr/>
          <p:nvPr/>
        </p:nvSpPr>
        <p:spPr>
          <a:xfrm>
            <a:off x="1189075" y="1268600"/>
            <a:ext cx="10569300" cy="472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53AD6E"/>
              </a:highlight>
            </a:endParaRPr>
          </a:p>
        </p:txBody>
      </p:sp>
      <p:cxnSp>
        <p:nvCxnSpPr>
          <p:cNvPr id="221" name="Google Shape;221;g119e5d022f7_0_5"/>
          <p:cNvCxnSpPr/>
          <p:nvPr/>
        </p:nvCxnSpPr>
        <p:spPr>
          <a:xfrm>
            <a:off x="2184100" y="3729825"/>
            <a:ext cx="8588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g119e5d022f7_0_5"/>
          <p:cNvCxnSpPr/>
          <p:nvPr/>
        </p:nvCxnSpPr>
        <p:spPr>
          <a:xfrm>
            <a:off x="6469225" y="1542450"/>
            <a:ext cx="9000" cy="42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g119e5d022f7_0_5"/>
          <p:cNvSpPr txBox="1"/>
          <p:nvPr/>
        </p:nvSpPr>
        <p:spPr>
          <a:xfrm>
            <a:off x="2011375" y="3762300"/>
            <a:ext cx="11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난이도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g119e5d022f7_0_5"/>
          <p:cNvSpPr txBox="1"/>
          <p:nvPr/>
        </p:nvSpPr>
        <p:spPr>
          <a:xfrm>
            <a:off x="6412125" y="1542450"/>
            <a:ext cx="12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그래픽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5" name="Google Shape;225;g119e5d022f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425" y="3848075"/>
            <a:ext cx="1746100" cy="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9e5d022f7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275" y="1634950"/>
            <a:ext cx="1746100" cy="97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19e5d022f7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718" y="2330975"/>
            <a:ext cx="2171507" cy="12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19e5d022f7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538" y="4578475"/>
            <a:ext cx="1881575" cy="10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19e5d022f7_0_5"/>
          <p:cNvSpPr txBox="1"/>
          <p:nvPr>
            <p:ph idx="4294967295" type="title"/>
          </p:nvPr>
        </p:nvSpPr>
        <p:spPr>
          <a:xfrm>
            <a:off x="1251675" y="382375"/>
            <a:ext cx="53079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1-2 벤치마킹  </a:t>
            </a:r>
            <a:r>
              <a:rPr lang="ko-KR" sz="2560"/>
              <a:t>– </a:t>
            </a:r>
            <a:r>
              <a:rPr lang="ko-KR" sz="2950"/>
              <a:t>(타 게임 분석)</a:t>
            </a:r>
            <a:endParaRPr sz="25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e5d022f7_0_0"/>
          <p:cNvSpPr txBox="1"/>
          <p:nvPr>
            <p:ph idx="4294967295" type="title"/>
          </p:nvPr>
        </p:nvSpPr>
        <p:spPr>
          <a:xfrm>
            <a:off x="1251675" y="382375"/>
            <a:ext cx="40911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1-3 실태조사 및 분석  </a:t>
            </a:r>
            <a:endParaRPr sz="2550"/>
          </a:p>
        </p:txBody>
      </p:sp>
      <p:sp>
        <p:nvSpPr>
          <p:cNvPr id="235" name="Google Shape;235;g119e5d022f7_0_0"/>
          <p:cNvSpPr/>
          <p:nvPr/>
        </p:nvSpPr>
        <p:spPr>
          <a:xfrm>
            <a:off x="1257300" y="1192300"/>
            <a:ext cx="10172700" cy="517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119e5d022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775" y="2892803"/>
            <a:ext cx="1817732" cy="1674501"/>
          </a:xfrm>
          <a:prstGeom prst="rect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7" name="Google Shape;237;g119e5d022f7_0_0"/>
          <p:cNvCxnSpPr>
            <a:stCxn id="235" idx="1"/>
            <a:endCxn id="235" idx="1"/>
          </p:cNvCxnSpPr>
          <p:nvPr/>
        </p:nvCxnSpPr>
        <p:spPr>
          <a:xfrm>
            <a:off x="1257300" y="37775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g119e5d022f7_0_0"/>
          <p:cNvCxnSpPr>
            <a:stCxn id="235" idx="1"/>
            <a:endCxn id="236" idx="1"/>
          </p:cNvCxnSpPr>
          <p:nvPr/>
        </p:nvCxnSpPr>
        <p:spPr>
          <a:xfrm flipH="1" rot="10800000">
            <a:off x="1257300" y="3730150"/>
            <a:ext cx="4177500" cy="47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g119e5d022f7_0_0"/>
          <p:cNvCxnSpPr>
            <a:stCxn id="236" idx="3"/>
            <a:endCxn id="235" idx="3"/>
          </p:cNvCxnSpPr>
          <p:nvPr/>
        </p:nvCxnSpPr>
        <p:spPr>
          <a:xfrm>
            <a:off x="7252507" y="3730053"/>
            <a:ext cx="4177500" cy="47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g119e5d022f7_0_0"/>
          <p:cNvCxnSpPr>
            <a:stCxn id="235" idx="0"/>
            <a:endCxn id="236" idx="0"/>
          </p:cNvCxnSpPr>
          <p:nvPr/>
        </p:nvCxnSpPr>
        <p:spPr>
          <a:xfrm>
            <a:off x="6343650" y="1192300"/>
            <a:ext cx="0" cy="1700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g119e5d022f7_0_0"/>
          <p:cNvCxnSpPr>
            <a:stCxn id="236" idx="2"/>
            <a:endCxn id="235" idx="2"/>
          </p:cNvCxnSpPr>
          <p:nvPr/>
        </p:nvCxnSpPr>
        <p:spPr>
          <a:xfrm>
            <a:off x="6343641" y="4567304"/>
            <a:ext cx="0" cy="1795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g119e5d022f7_0_0"/>
          <p:cNvSpPr txBox="1"/>
          <p:nvPr/>
        </p:nvSpPr>
        <p:spPr>
          <a:xfrm>
            <a:off x="1589850" y="1401675"/>
            <a:ext cx="194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b="1" lang="ko-KR" sz="1700">
                <a:latin typeface="Gill Sans"/>
                <a:ea typeface="Gill Sans"/>
                <a:cs typeface="Gill Sans"/>
                <a:sym typeface="Gill Sans"/>
              </a:rPr>
              <a:t>trength</a:t>
            </a:r>
            <a:endParaRPr b="1"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g119e5d022f7_0_0"/>
          <p:cNvSpPr txBox="1"/>
          <p:nvPr/>
        </p:nvSpPr>
        <p:spPr>
          <a:xfrm>
            <a:off x="9661425" y="1401675"/>
            <a:ext cx="194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1" lang="ko-KR" sz="1900">
                <a:latin typeface="Gill Sans"/>
                <a:ea typeface="Gill Sans"/>
                <a:cs typeface="Gill Sans"/>
                <a:sym typeface="Gill Sans"/>
              </a:rPr>
              <a:t>eakness</a:t>
            </a:r>
            <a:endParaRPr b="1" sz="5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g119e5d022f7_0_0"/>
          <p:cNvSpPr txBox="1"/>
          <p:nvPr/>
        </p:nvSpPr>
        <p:spPr>
          <a:xfrm>
            <a:off x="9906025" y="5335825"/>
            <a:ext cx="194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b="1" lang="ko-K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hreat</a:t>
            </a:r>
            <a:endParaRPr b="1" sz="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g119e5d022f7_0_0"/>
          <p:cNvSpPr txBox="1"/>
          <p:nvPr/>
        </p:nvSpPr>
        <p:spPr>
          <a:xfrm>
            <a:off x="1478875" y="5243700"/>
            <a:ext cx="194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O</a:t>
            </a:r>
            <a:r>
              <a:rPr b="1" lang="ko-KR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pportunity</a:t>
            </a:r>
            <a:endParaRPr b="1"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g119e5d022f7_0_0"/>
          <p:cNvSpPr txBox="1"/>
          <p:nvPr/>
        </p:nvSpPr>
        <p:spPr>
          <a:xfrm>
            <a:off x="1682050" y="2139675"/>
            <a:ext cx="31986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풍부한 시각이미지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간편한 조작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게임 테마를 MZ세대들에게 친숙한  게임 메이플 스토리를 활용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g119e5d022f7_0_0"/>
          <p:cNvSpPr txBox="1"/>
          <p:nvPr/>
        </p:nvSpPr>
        <p:spPr>
          <a:xfrm>
            <a:off x="7617200" y="1987275"/>
            <a:ext cx="354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게임 내 버그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아이템 다양성 부족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탈출 게임 특성상 쉽게 질릴 수 있음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g119e5d022f7_0_0"/>
          <p:cNvSpPr txBox="1"/>
          <p:nvPr/>
        </p:nvSpPr>
        <p:spPr>
          <a:xfrm>
            <a:off x="7693400" y="4385750"/>
            <a:ext cx="354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낮은 진입장벽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스토리가 디테일한 탈출 게임들의 위협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Google Shape;249;g119e5d022f7_0_0"/>
          <p:cNvSpPr txBox="1"/>
          <p:nvPr/>
        </p:nvSpPr>
        <p:spPr>
          <a:xfrm>
            <a:off x="1746750" y="4384525"/>
            <a:ext cx="363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ill Sans"/>
              <a:buChar char="●"/>
            </a:pPr>
            <a:r>
              <a:rPr b="1" lang="ko-KR" sz="1300">
                <a:latin typeface="Gill Sans"/>
                <a:ea typeface="Gill Sans"/>
                <a:cs typeface="Gill Sans"/>
                <a:sym typeface="Gill Sans"/>
              </a:rPr>
              <a:t>학창시절 게임을 그리워 하는 사람들</a:t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g119e5d022f7_0_0"/>
          <p:cNvSpPr txBox="1"/>
          <p:nvPr/>
        </p:nvSpPr>
        <p:spPr>
          <a:xfrm>
            <a:off x="3723475" y="5190925"/>
            <a:ext cx="12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ee829d46_2_43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r>
              <a:rPr lang="ko-KR"/>
              <a:t>.중점 개발 내용</a:t>
            </a:r>
            <a:endParaRPr/>
          </a:p>
        </p:txBody>
      </p:sp>
      <p:sp>
        <p:nvSpPr>
          <p:cNvPr id="256" name="Google Shape;256;g119ee829d46_2_43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무엇이 우선 되어야 할꼬…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190"/>
              <a:t>2</a:t>
            </a:r>
            <a:r>
              <a:rPr lang="ko-KR" sz="3190"/>
              <a:t>. 중점 개발 내용 </a:t>
            </a:r>
            <a:r>
              <a:rPr lang="ko-KR" sz="2560"/>
              <a:t>–</a:t>
            </a:r>
            <a:r>
              <a:rPr lang="ko-KR" sz="3190"/>
              <a:t> </a:t>
            </a:r>
            <a:r>
              <a:rPr lang="ko-KR" sz="1390"/>
              <a:t>(DEVELOPMENT DETAIL)</a:t>
            </a:r>
            <a:endParaRPr sz="3010"/>
          </a:p>
        </p:txBody>
      </p:sp>
      <p:grpSp>
        <p:nvGrpSpPr>
          <p:cNvPr id="262" name="Google Shape;262;p3"/>
          <p:cNvGrpSpPr/>
          <p:nvPr/>
        </p:nvGrpSpPr>
        <p:grpSpPr>
          <a:xfrm>
            <a:off x="1299423" y="2047914"/>
            <a:ext cx="6227868" cy="490552"/>
            <a:chOff x="1948125" y="1875411"/>
            <a:chExt cx="6896100" cy="731621"/>
          </a:xfrm>
        </p:grpSpPr>
        <p:sp>
          <p:nvSpPr>
            <p:cNvPr id="263" name="Google Shape;263;p3"/>
            <p:cNvSpPr/>
            <p:nvPr/>
          </p:nvSpPr>
          <p:spPr>
            <a:xfrm>
              <a:off x="1948125" y="1875411"/>
              <a:ext cx="6896100" cy="731621"/>
            </a:xfrm>
            <a:prstGeom prst="roundRect">
              <a:avLst>
                <a:gd fmla="val 16667" name="adj"/>
              </a:avLst>
            </a:prstGeom>
            <a:solidFill>
              <a:srgbClr val="53AD6E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 txBox="1"/>
            <p:nvPr/>
          </p:nvSpPr>
          <p:spPr>
            <a:xfrm>
              <a:off x="1983840" y="1911126"/>
              <a:ext cx="682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ko-KR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1. 캐릭터 </a:t>
              </a:r>
              <a:r>
                <a:rPr lang="ko-KR" sz="2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이동에 따른</a:t>
              </a:r>
              <a:r>
                <a:rPr b="0" i="0" lang="ko-KR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lang="ko-KR" sz="2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맵</a:t>
              </a:r>
              <a:r>
                <a:rPr b="0" i="0" lang="ko-KR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이동</a:t>
              </a:r>
              <a:endParaRPr sz="700"/>
            </a:p>
          </p:txBody>
        </p:sp>
      </p:grpSp>
      <p:sp>
        <p:nvSpPr>
          <p:cNvPr id="265" name="Google Shape;265;p3"/>
          <p:cNvSpPr/>
          <p:nvPr/>
        </p:nvSpPr>
        <p:spPr>
          <a:xfrm>
            <a:off x="7836300" y="2093090"/>
            <a:ext cx="57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"/>
          <p:cNvSpPr/>
          <p:nvPr/>
        </p:nvSpPr>
        <p:spPr>
          <a:xfrm>
            <a:off x="8768325" y="1594200"/>
            <a:ext cx="2685300" cy="13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"/>
          <p:cNvSpPr txBox="1"/>
          <p:nvPr/>
        </p:nvSpPr>
        <p:spPr>
          <a:xfrm>
            <a:off x="1299423" y="4317012"/>
            <a:ext cx="6228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218950" spcFirstLastPara="1" rIns="227575" wrap="square" tIns="40625">
            <a:no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3"/>
          <p:cNvSpPr/>
          <p:nvPr/>
        </p:nvSpPr>
        <p:spPr>
          <a:xfrm>
            <a:off x="1299423" y="4317012"/>
            <a:ext cx="6228000" cy="593100"/>
          </a:xfrm>
          <a:prstGeom prst="roundRect">
            <a:avLst>
              <a:gd fmla="val 16667" name="adj"/>
            </a:avLst>
          </a:prstGeom>
          <a:solidFill>
            <a:srgbClr val="53AD6E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"/>
          <p:cNvSpPr txBox="1"/>
          <p:nvPr/>
        </p:nvSpPr>
        <p:spPr>
          <a:xfrm>
            <a:off x="1334468" y="4345990"/>
            <a:ext cx="6157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75" lIns="106675" spcFirstLastPara="1" rIns="106675" wrap="square" tIns="1066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 사다리, 블록을 통한 미로</a:t>
            </a:r>
            <a:endParaRPr sz="700"/>
          </a:p>
        </p:txBody>
      </p:sp>
      <p:sp>
        <p:nvSpPr>
          <p:cNvPr id="270" name="Google Shape;270;p3"/>
          <p:cNvSpPr txBox="1"/>
          <p:nvPr/>
        </p:nvSpPr>
        <p:spPr>
          <a:xfrm>
            <a:off x="8768325" y="15942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Panel1</a:t>
            </a:r>
            <a:endParaRPr u="sng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3"/>
          <p:cNvSpPr/>
          <p:nvPr/>
        </p:nvSpPr>
        <p:spPr>
          <a:xfrm>
            <a:off x="9483400" y="2284000"/>
            <a:ext cx="1287900" cy="63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"/>
          <p:cNvSpPr txBox="1"/>
          <p:nvPr/>
        </p:nvSpPr>
        <p:spPr>
          <a:xfrm>
            <a:off x="9463125" y="22078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Frame</a:t>
            </a:r>
            <a:endParaRPr u="sng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3"/>
          <p:cNvSpPr/>
          <p:nvPr/>
        </p:nvSpPr>
        <p:spPr>
          <a:xfrm>
            <a:off x="10441700" y="2609700"/>
            <a:ext cx="239700" cy="2670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"/>
          <p:cNvSpPr/>
          <p:nvPr/>
        </p:nvSpPr>
        <p:spPr>
          <a:xfrm rot="5400000">
            <a:off x="10526950" y="2937250"/>
            <a:ext cx="238500" cy="210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p3"/>
          <p:cNvSpPr txBox="1"/>
          <p:nvPr/>
        </p:nvSpPr>
        <p:spPr>
          <a:xfrm>
            <a:off x="10698400" y="2911650"/>
            <a:ext cx="71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Gill Sans"/>
                <a:ea typeface="Gill Sans"/>
                <a:cs typeface="Gill Sans"/>
                <a:sym typeface="Gill Sans"/>
              </a:rPr>
              <a:t>캐릭터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3"/>
          <p:cNvSpPr/>
          <p:nvPr/>
        </p:nvSpPr>
        <p:spPr>
          <a:xfrm>
            <a:off x="7836300" y="4413407"/>
            <a:ext cx="57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"/>
          <p:cNvSpPr/>
          <p:nvPr/>
        </p:nvSpPr>
        <p:spPr>
          <a:xfrm>
            <a:off x="8768325" y="3880200"/>
            <a:ext cx="2685300" cy="13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"/>
          <p:cNvSpPr txBox="1"/>
          <p:nvPr/>
        </p:nvSpPr>
        <p:spPr>
          <a:xfrm>
            <a:off x="8768325" y="38802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Panel2</a:t>
            </a:r>
            <a:endParaRPr u="sng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3"/>
          <p:cNvSpPr/>
          <p:nvPr/>
        </p:nvSpPr>
        <p:spPr>
          <a:xfrm rot="5400000">
            <a:off x="10793025" y="5051800"/>
            <a:ext cx="577500" cy="210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0" name="Google Shape;280;p3"/>
          <p:cNvSpPr txBox="1"/>
          <p:nvPr/>
        </p:nvSpPr>
        <p:spPr>
          <a:xfrm>
            <a:off x="11186775" y="5249050"/>
            <a:ext cx="7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latin typeface="Gill Sans"/>
                <a:ea typeface="Gill Sans"/>
                <a:cs typeface="Gill Sans"/>
                <a:sym typeface="Gill Sans"/>
              </a:rPr>
              <a:t>블록</a:t>
            </a:r>
            <a:endParaRPr b="1" sz="1100" u="sng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3"/>
          <p:cNvSpPr/>
          <p:nvPr/>
        </p:nvSpPr>
        <p:spPr>
          <a:xfrm>
            <a:off x="8904425" y="4743025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"/>
          <p:cNvSpPr/>
          <p:nvPr/>
        </p:nvSpPr>
        <p:spPr>
          <a:xfrm>
            <a:off x="9104075" y="4347200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"/>
          <p:cNvSpPr/>
          <p:nvPr/>
        </p:nvSpPr>
        <p:spPr>
          <a:xfrm>
            <a:off x="10122100" y="4347200"/>
            <a:ext cx="8385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10541200" y="4743025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"/>
          <p:cNvSpPr/>
          <p:nvPr/>
        </p:nvSpPr>
        <p:spPr>
          <a:xfrm>
            <a:off x="9483400" y="4570000"/>
            <a:ext cx="1287900" cy="63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"/>
          <p:cNvSpPr txBox="1"/>
          <p:nvPr/>
        </p:nvSpPr>
        <p:spPr>
          <a:xfrm>
            <a:off x="9463125" y="44938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Frame</a:t>
            </a:r>
            <a:endParaRPr u="sng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9483400" y="4048675"/>
            <a:ext cx="14772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"/>
          <p:cNvSpPr/>
          <p:nvPr/>
        </p:nvSpPr>
        <p:spPr>
          <a:xfrm>
            <a:off x="9114050" y="4822900"/>
            <a:ext cx="49800" cy="32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"/>
          <p:cNvSpPr/>
          <p:nvPr/>
        </p:nvSpPr>
        <p:spPr>
          <a:xfrm>
            <a:off x="10638050" y="4822900"/>
            <a:ext cx="49800" cy="32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"/>
          <p:cNvSpPr/>
          <p:nvPr/>
        </p:nvSpPr>
        <p:spPr>
          <a:xfrm>
            <a:off x="9342650" y="4441900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"/>
          <p:cNvSpPr/>
          <p:nvPr/>
        </p:nvSpPr>
        <p:spPr>
          <a:xfrm>
            <a:off x="10790450" y="4441900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"/>
          <p:cNvSpPr/>
          <p:nvPr/>
        </p:nvSpPr>
        <p:spPr>
          <a:xfrm>
            <a:off x="9647450" y="4137100"/>
            <a:ext cx="49800" cy="143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"/>
          <p:cNvSpPr/>
          <p:nvPr/>
        </p:nvSpPr>
        <p:spPr>
          <a:xfrm rot="10800000">
            <a:off x="8659375" y="4975600"/>
            <a:ext cx="333900" cy="210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3"/>
          <p:cNvSpPr txBox="1"/>
          <p:nvPr/>
        </p:nvSpPr>
        <p:spPr>
          <a:xfrm>
            <a:off x="8291850" y="5249050"/>
            <a:ext cx="7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solidFill>
                  <a:srgbClr val="6AA84F"/>
                </a:solidFill>
                <a:latin typeface="Gill Sans"/>
                <a:ea typeface="Gill Sans"/>
                <a:cs typeface="Gill Sans"/>
                <a:sym typeface="Gill Sans"/>
              </a:rPr>
              <a:t>사다리</a:t>
            </a:r>
            <a:endParaRPr b="1" sz="1100" u="sng">
              <a:solidFill>
                <a:srgbClr val="6AA84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Google Shape;295;p3"/>
          <p:cNvSpPr/>
          <p:nvPr/>
        </p:nvSpPr>
        <p:spPr>
          <a:xfrm>
            <a:off x="8801825" y="1599850"/>
            <a:ext cx="2618100" cy="1268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"/>
          <p:cNvSpPr txBox="1"/>
          <p:nvPr/>
        </p:nvSpPr>
        <p:spPr>
          <a:xfrm>
            <a:off x="10581625" y="159985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Panel2</a:t>
            </a:r>
            <a:endParaRPr u="sng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8809a80c1_3_0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190"/>
              <a:t>2</a:t>
            </a:r>
            <a:r>
              <a:rPr lang="ko-KR" sz="3190"/>
              <a:t>. 중점 개발 내용 </a:t>
            </a:r>
            <a:r>
              <a:rPr lang="ko-KR" sz="2560"/>
              <a:t>–</a:t>
            </a:r>
            <a:r>
              <a:rPr lang="ko-KR" sz="3190"/>
              <a:t> </a:t>
            </a:r>
            <a:r>
              <a:rPr lang="ko-KR" sz="1390"/>
              <a:t>(DEVELOPMENT DETAIL)</a:t>
            </a:r>
            <a:endParaRPr sz="3010"/>
          </a:p>
        </p:txBody>
      </p:sp>
      <p:sp>
        <p:nvSpPr>
          <p:cNvPr id="302" name="Google Shape;302;g118809a80c1_3_0"/>
          <p:cNvSpPr txBox="1"/>
          <p:nvPr/>
        </p:nvSpPr>
        <p:spPr>
          <a:xfrm>
            <a:off x="1299423" y="1421412"/>
            <a:ext cx="6228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218950" spcFirstLastPara="1" rIns="227575" wrap="square" tIns="40625">
            <a:noAutofit/>
          </a:bodyPr>
          <a:lstStyle/>
          <a:p>
            <a:pPr indent="-285750" lvl="1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g118809a80c1_3_0"/>
          <p:cNvSpPr/>
          <p:nvPr/>
        </p:nvSpPr>
        <p:spPr>
          <a:xfrm>
            <a:off x="1299423" y="1421412"/>
            <a:ext cx="6228000" cy="593100"/>
          </a:xfrm>
          <a:prstGeom prst="roundRect">
            <a:avLst>
              <a:gd fmla="val 16667" name="adj"/>
            </a:avLst>
          </a:prstGeom>
          <a:solidFill>
            <a:srgbClr val="53AD6E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18809a80c1_3_0"/>
          <p:cNvSpPr txBox="1"/>
          <p:nvPr/>
        </p:nvSpPr>
        <p:spPr>
          <a:xfrm>
            <a:off x="1334468" y="1450390"/>
            <a:ext cx="6157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75" lIns="106675" spcFirstLastPara="1" rIns="106675" wrap="square" tIns="1066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ko-KR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3. 게임 인터 페이스</a:t>
            </a:r>
            <a:endParaRPr sz="700"/>
          </a:p>
        </p:txBody>
      </p:sp>
      <p:grpSp>
        <p:nvGrpSpPr>
          <p:cNvPr id="305" name="Google Shape;305;g118809a80c1_3_0"/>
          <p:cNvGrpSpPr/>
          <p:nvPr/>
        </p:nvGrpSpPr>
        <p:grpSpPr>
          <a:xfrm>
            <a:off x="1299430" y="5126360"/>
            <a:ext cx="6227873" cy="590287"/>
            <a:chOff x="1948119" y="4313812"/>
            <a:chExt cx="6896106" cy="795000"/>
          </a:xfrm>
        </p:grpSpPr>
        <p:sp>
          <p:nvSpPr>
            <p:cNvPr id="306" name="Google Shape;306;g118809a80c1_3_0"/>
            <p:cNvSpPr/>
            <p:nvPr/>
          </p:nvSpPr>
          <p:spPr>
            <a:xfrm>
              <a:off x="1948125" y="4313812"/>
              <a:ext cx="6896100" cy="795000"/>
            </a:xfrm>
            <a:prstGeom prst="roundRect">
              <a:avLst>
                <a:gd fmla="val 16667" name="adj"/>
              </a:avLst>
            </a:prstGeom>
            <a:solidFill>
              <a:srgbClr val="53AD6E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07" name="Google Shape;307;g118809a80c1_3_0"/>
            <p:cNvSpPr txBox="1"/>
            <p:nvPr/>
          </p:nvSpPr>
          <p:spPr>
            <a:xfrm>
              <a:off x="1948119" y="4352634"/>
              <a:ext cx="6818400" cy="71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lang="ko-KR" sz="2100">
                  <a:solidFill>
                    <a:schemeClr val="lt1"/>
                  </a:solidFill>
                </a:rPr>
                <a:t>5. 아이템 저장과 사용</a:t>
              </a:r>
              <a:endParaRPr sz="2100">
                <a:solidFill>
                  <a:schemeClr val="lt1"/>
                </a:solidFill>
              </a:endParaRPr>
            </a:p>
          </p:txBody>
        </p:sp>
      </p:grpSp>
      <p:sp>
        <p:nvSpPr>
          <p:cNvPr id="308" name="Google Shape;308;g118809a80c1_3_0"/>
          <p:cNvSpPr/>
          <p:nvPr/>
        </p:nvSpPr>
        <p:spPr>
          <a:xfrm>
            <a:off x="7836300" y="1517807"/>
            <a:ext cx="57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18809a80c1_3_0"/>
          <p:cNvSpPr/>
          <p:nvPr/>
        </p:nvSpPr>
        <p:spPr>
          <a:xfrm>
            <a:off x="8768325" y="1060800"/>
            <a:ext cx="2685300" cy="13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18809a80c1_3_0"/>
          <p:cNvSpPr txBox="1"/>
          <p:nvPr/>
        </p:nvSpPr>
        <p:spPr>
          <a:xfrm>
            <a:off x="8768325" y="10608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Frame</a:t>
            </a:r>
            <a:endParaRPr u="sng">
              <a:solidFill>
                <a:srgbClr val="00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g118809a80c1_3_0"/>
          <p:cNvSpPr txBox="1"/>
          <p:nvPr/>
        </p:nvSpPr>
        <p:spPr>
          <a:xfrm>
            <a:off x="11186775" y="2429650"/>
            <a:ext cx="7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latin typeface="Gill Sans"/>
                <a:ea typeface="Gill Sans"/>
                <a:cs typeface="Gill Sans"/>
                <a:sym typeface="Gill Sans"/>
              </a:rPr>
              <a:t>블록</a:t>
            </a:r>
            <a:endParaRPr b="1" sz="1100" u="sng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2" name="Google Shape;312;g118809a80c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6538" y="2171150"/>
            <a:ext cx="38329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18809a80c1_3_0"/>
          <p:cNvSpPr/>
          <p:nvPr/>
        </p:nvSpPr>
        <p:spPr>
          <a:xfrm>
            <a:off x="9053150" y="1535200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8809a80c1_3_0"/>
          <p:cNvSpPr/>
          <p:nvPr/>
        </p:nvSpPr>
        <p:spPr>
          <a:xfrm>
            <a:off x="9291725" y="1629900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18809a80c1_3_0"/>
          <p:cNvSpPr/>
          <p:nvPr/>
        </p:nvSpPr>
        <p:spPr>
          <a:xfrm>
            <a:off x="8961900" y="1925300"/>
            <a:ext cx="23124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8809a80c1_3_0"/>
          <p:cNvSpPr/>
          <p:nvPr/>
        </p:nvSpPr>
        <p:spPr>
          <a:xfrm>
            <a:off x="10259625" y="1558713"/>
            <a:ext cx="8385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18809a80c1_3_0"/>
          <p:cNvSpPr/>
          <p:nvPr/>
        </p:nvSpPr>
        <p:spPr>
          <a:xfrm>
            <a:off x="10927975" y="1653413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18809a80c1_3_0"/>
          <p:cNvSpPr/>
          <p:nvPr/>
        </p:nvSpPr>
        <p:spPr>
          <a:xfrm>
            <a:off x="10013928" y="1720105"/>
            <a:ext cx="194100" cy="175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18809a80c1_3_0"/>
          <p:cNvSpPr/>
          <p:nvPr/>
        </p:nvSpPr>
        <p:spPr>
          <a:xfrm>
            <a:off x="10734050" y="2153088"/>
            <a:ext cx="162600" cy="177900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8809a80c1_3_0"/>
          <p:cNvSpPr/>
          <p:nvPr/>
        </p:nvSpPr>
        <p:spPr>
          <a:xfrm>
            <a:off x="8784700" y="4654800"/>
            <a:ext cx="2685300" cy="13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8809a80c1_3_0"/>
          <p:cNvSpPr/>
          <p:nvPr/>
        </p:nvSpPr>
        <p:spPr>
          <a:xfrm>
            <a:off x="7866500" y="5221403"/>
            <a:ext cx="57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18809a80c1_3_0"/>
          <p:cNvSpPr/>
          <p:nvPr/>
        </p:nvSpPr>
        <p:spPr>
          <a:xfrm>
            <a:off x="8883050" y="5026500"/>
            <a:ext cx="969000" cy="329400"/>
          </a:xfrm>
          <a:prstGeom prst="wedgeRoundRectCallout">
            <a:avLst>
              <a:gd fmla="val -1238" name="adj1"/>
              <a:gd fmla="val 8029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18809a80c1_3_0"/>
          <p:cNvSpPr/>
          <p:nvPr/>
        </p:nvSpPr>
        <p:spPr>
          <a:xfrm>
            <a:off x="9222075" y="5494799"/>
            <a:ext cx="235800" cy="2328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18809a80c1_3_0"/>
          <p:cNvSpPr/>
          <p:nvPr/>
        </p:nvSpPr>
        <p:spPr>
          <a:xfrm>
            <a:off x="9046425" y="5102238"/>
            <a:ext cx="162600" cy="177900"/>
          </a:xfrm>
          <a:prstGeom prst="flowChartCollate">
            <a:avLst/>
          </a:prstGeom>
          <a:solidFill>
            <a:schemeClr val="lt2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g118809a80c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663" y="5119500"/>
            <a:ext cx="383290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18809a80c1_3_0"/>
          <p:cNvSpPr/>
          <p:nvPr/>
        </p:nvSpPr>
        <p:spPr>
          <a:xfrm>
            <a:off x="10009475" y="4666075"/>
            <a:ext cx="206975" cy="1335850"/>
          </a:xfrm>
          <a:custGeom>
            <a:rect b="b" l="l" r="r" t="t"/>
            <a:pathLst>
              <a:path extrusionOk="0" h="53434" w="8279">
                <a:moveTo>
                  <a:pt x="0" y="0"/>
                </a:moveTo>
                <a:lnTo>
                  <a:pt x="5268" y="5268"/>
                </a:lnTo>
                <a:lnTo>
                  <a:pt x="0" y="10536"/>
                </a:lnTo>
                <a:lnTo>
                  <a:pt x="5645" y="16181"/>
                </a:lnTo>
                <a:lnTo>
                  <a:pt x="1129" y="23707"/>
                </a:lnTo>
                <a:lnTo>
                  <a:pt x="6397" y="32361"/>
                </a:lnTo>
                <a:lnTo>
                  <a:pt x="1129" y="38382"/>
                </a:lnTo>
                <a:lnTo>
                  <a:pt x="8279" y="46661"/>
                </a:lnTo>
                <a:lnTo>
                  <a:pt x="1505" y="53434"/>
                </a:ln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Google Shape;327;g118809a80c1_3_0"/>
          <p:cNvSpPr/>
          <p:nvPr/>
        </p:nvSpPr>
        <p:spPr>
          <a:xfrm>
            <a:off x="9788650" y="5436800"/>
            <a:ext cx="579000" cy="49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328" name="Google Shape;328;g118809a80c1_3_0"/>
          <p:cNvSpPr/>
          <p:nvPr/>
        </p:nvSpPr>
        <p:spPr>
          <a:xfrm>
            <a:off x="10220349" y="4808400"/>
            <a:ext cx="1189998" cy="97605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Clear</a:t>
            </a:r>
            <a:endParaRPr/>
          </a:p>
        </p:txBody>
      </p:sp>
      <p:grpSp>
        <p:nvGrpSpPr>
          <p:cNvPr id="329" name="Google Shape;329;g118809a80c1_3_0"/>
          <p:cNvGrpSpPr/>
          <p:nvPr/>
        </p:nvGrpSpPr>
        <p:grpSpPr>
          <a:xfrm>
            <a:off x="1299423" y="3305187"/>
            <a:ext cx="6227868" cy="490605"/>
            <a:chOff x="1948125" y="1875411"/>
            <a:chExt cx="6896100" cy="731700"/>
          </a:xfrm>
        </p:grpSpPr>
        <p:sp>
          <p:nvSpPr>
            <p:cNvPr id="330" name="Google Shape;330;g118809a80c1_3_0"/>
            <p:cNvSpPr/>
            <p:nvPr/>
          </p:nvSpPr>
          <p:spPr>
            <a:xfrm>
              <a:off x="1948125" y="1875411"/>
              <a:ext cx="6896100" cy="731700"/>
            </a:xfrm>
            <a:prstGeom prst="roundRect">
              <a:avLst>
                <a:gd fmla="val 16667" name="adj"/>
              </a:avLst>
            </a:prstGeom>
            <a:solidFill>
              <a:srgbClr val="53AD6E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118809a80c1_3_0"/>
            <p:cNvSpPr txBox="1"/>
            <p:nvPr/>
          </p:nvSpPr>
          <p:spPr>
            <a:xfrm>
              <a:off x="1983840" y="1911126"/>
              <a:ext cx="682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lang="ko-KR" sz="2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4</a:t>
              </a:r>
              <a:r>
                <a:rPr b="0" i="0" lang="ko-KR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. </a:t>
              </a:r>
              <a:r>
                <a:rPr lang="ko-KR" sz="2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제한된 시간에 탈출</a:t>
              </a:r>
              <a:endParaRPr sz="700"/>
            </a:p>
          </p:txBody>
        </p:sp>
      </p:grpSp>
      <p:sp>
        <p:nvSpPr>
          <p:cNvPr id="332" name="Google Shape;332;g118809a80c1_3_0"/>
          <p:cNvSpPr/>
          <p:nvPr/>
        </p:nvSpPr>
        <p:spPr>
          <a:xfrm>
            <a:off x="7836300" y="3350390"/>
            <a:ext cx="579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18809a80c1_3_0"/>
          <p:cNvSpPr/>
          <p:nvPr/>
        </p:nvSpPr>
        <p:spPr>
          <a:xfrm>
            <a:off x="8768325" y="2889600"/>
            <a:ext cx="2685300" cy="13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18809a80c1_3_0"/>
          <p:cNvSpPr txBox="1"/>
          <p:nvPr/>
        </p:nvSpPr>
        <p:spPr>
          <a:xfrm>
            <a:off x="8768325" y="28896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Panel2</a:t>
            </a:r>
            <a:endParaRPr u="sng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Google Shape;335;g118809a80c1_3_0"/>
          <p:cNvSpPr/>
          <p:nvPr/>
        </p:nvSpPr>
        <p:spPr>
          <a:xfrm>
            <a:off x="11041475" y="3100300"/>
            <a:ext cx="232800" cy="235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6" name="Google Shape;336;g118809a80c1_3_0"/>
          <p:cNvSpPr txBox="1"/>
          <p:nvPr/>
        </p:nvSpPr>
        <p:spPr>
          <a:xfrm>
            <a:off x="10969500" y="2780275"/>
            <a:ext cx="7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latin typeface="Gill Sans"/>
                <a:ea typeface="Gill Sans"/>
                <a:cs typeface="Gill Sans"/>
                <a:sym typeface="Gill Sans"/>
              </a:rPr>
              <a:t>열쇠위치</a:t>
            </a:r>
            <a:endParaRPr b="1" sz="1100" u="sng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Google Shape;337;g118809a80c1_3_0"/>
          <p:cNvSpPr/>
          <p:nvPr/>
        </p:nvSpPr>
        <p:spPr>
          <a:xfrm>
            <a:off x="8904425" y="3752425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8809a80c1_3_0"/>
          <p:cNvSpPr/>
          <p:nvPr/>
        </p:nvSpPr>
        <p:spPr>
          <a:xfrm>
            <a:off x="9104075" y="3356600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18809a80c1_3_0"/>
          <p:cNvSpPr/>
          <p:nvPr/>
        </p:nvSpPr>
        <p:spPr>
          <a:xfrm>
            <a:off x="10122100" y="3356600"/>
            <a:ext cx="8385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18809a80c1_3_0"/>
          <p:cNvSpPr/>
          <p:nvPr/>
        </p:nvSpPr>
        <p:spPr>
          <a:xfrm>
            <a:off x="10541200" y="3752425"/>
            <a:ext cx="6288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18809a80c1_3_0"/>
          <p:cNvSpPr/>
          <p:nvPr/>
        </p:nvSpPr>
        <p:spPr>
          <a:xfrm>
            <a:off x="9483400" y="3579400"/>
            <a:ext cx="1287900" cy="63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18809a80c1_3_0"/>
          <p:cNvSpPr txBox="1"/>
          <p:nvPr/>
        </p:nvSpPr>
        <p:spPr>
          <a:xfrm>
            <a:off x="9463125" y="3503200"/>
            <a:ext cx="8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u="sng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Frame</a:t>
            </a:r>
            <a:endParaRPr u="sng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g118809a80c1_3_0"/>
          <p:cNvSpPr/>
          <p:nvPr/>
        </p:nvSpPr>
        <p:spPr>
          <a:xfrm>
            <a:off x="9483400" y="3058075"/>
            <a:ext cx="1477200" cy="7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8809a80c1_3_0"/>
          <p:cNvSpPr/>
          <p:nvPr/>
        </p:nvSpPr>
        <p:spPr>
          <a:xfrm>
            <a:off x="9114050" y="3832300"/>
            <a:ext cx="49800" cy="32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18809a80c1_3_0"/>
          <p:cNvSpPr/>
          <p:nvPr/>
        </p:nvSpPr>
        <p:spPr>
          <a:xfrm>
            <a:off x="10638050" y="3832300"/>
            <a:ext cx="49800" cy="329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8809a80c1_3_0"/>
          <p:cNvSpPr/>
          <p:nvPr/>
        </p:nvSpPr>
        <p:spPr>
          <a:xfrm>
            <a:off x="9342650" y="3451300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18809a80c1_3_0"/>
          <p:cNvSpPr/>
          <p:nvPr/>
        </p:nvSpPr>
        <p:spPr>
          <a:xfrm>
            <a:off x="10790450" y="3451300"/>
            <a:ext cx="49800" cy="267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18809a80c1_3_0"/>
          <p:cNvSpPr/>
          <p:nvPr/>
        </p:nvSpPr>
        <p:spPr>
          <a:xfrm>
            <a:off x="9647450" y="3146500"/>
            <a:ext cx="49800" cy="143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118809a80c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800" y="3194277"/>
            <a:ext cx="339917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18809a80c1_3_0"/>
          <p:cNvSpPr/>
          <p:nvPr/>
        </p:nvSpPr>
        <p:spPr>
          <a:xfrm>
            <a:off x="9498375" y="2952175"/>
            <a:ext cx="194100" cy="143400"/>
          </a:xfrm>
          <a:prstGeom prst="donut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18809a80c1_3_0"/>
          <p:cNvSpPr/>
          <p:nvPr/>
        </p:nvSpPr>
        <p:spPr>
          <a:xfrm rot="-5400000">
            <a:off x="9389159" y="2717866"/>
            <a:ext cx="232800" cy="235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2" name="Google Shape;352;g118809a80c1_3_0"/>
          <p:cNvSpPr txBox="1"/>
          <p:nvPr/>
        </p:nvSpPr>
        <p:spPr>
          <a:xfrm>
            <a:off x="8683500" y="2551675"/>
            <a:ext cx="76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solidFill>
                  <a:srgbClr val="9900FF"/>
                </a:solidFill>
                <a:latin typeface="Gill Sans"/>
                <a:ea typeface="Gill Sans"/>
                <a:cs typeface="Gill Sans"/>
                <a:sym typeface="Gill Sans"/>
              </a:rPr>
              <a:t>탈출지점</a:t>
            </a:r>
            <a:endParaRPr b="1" sz="1100" u="sng">
              <a:solidFill>
                <a:srgbClr val="9900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Google Shape;353;g118809a80c1_3_0"/>
          <p:cNvSpPr/>
          <p:nvPr/>
        </p:nvSpPr>
        <p:spPr>
          <a:xfrm>
            <a:off x="10030303" y="3989805"/>
            <a:ext cx="194100" cy="175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118809a80c1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1563" y="2146150"/>
            <a:ext cx="282575" cy="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ee829d46_2_15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3.요구사항</a:t>
            </a:r>
            <a:endParaRPr/>
          </a:p>
        </p:txBody>
      </p:sp>
      <p:sp>
        <p:nvSpPr>
          <p:cNvPr id="360" name="Google Shape;360;g119ee829d46_2_15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뭘..요구하시려는 거죠..? (경-계)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g118e2a9b439_0_55"/>
          <p:cNvGraphicFramePr/>
          <p:nvPr/>
        </p:nvGraphicFramePr>
        <p:xfrm>
          <a:off x="1010200" y="1490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{92B598C3-43BC-4DF2-873F-8AFAFA29BE2F}</a:tableStyleId>
              </a:tblPr>
              <a:tblGrid>
                <a:gridCol w="1437425"/>
                <a:gridCol w="1437425"/>
                <a:gridCol w="5620875"/>
                <a:gridCol w="983575"/>
                <a:gridCol w="1321275"/>
              </a:tblGrid>
              <a:tr h="45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유형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내용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우선순위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전제 조건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  <a:tr h="11402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시작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 시작</a:t>
                      </a:r>
                      <a:br>
                        <a:rPr lang="ko-KR"/>
                      </a:br>
                      <a:r>
                        <a:rPr lang="ko-KR"/>
                        <a:t>(팝업)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/>
                        <a:t>게임 시작시 팝업되어 시작 선택시 게임화면으로 전환 및 게임 내부 타이머 시작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중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프로그램 실행시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타이틀바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화면 상단에 배치 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게임내부 타이머 : 남은 시간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재시작, 먹은 아이템, 남은 시간 등을 나열된 상태 창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 창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화면 중간에 배치 됨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맵과 캐릭터, 지형지물, 함정 등이 보이는 게임 화면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66" name="Google Shape;366;g118e2a9b439_0_55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3. 요구사항 </a:t>
            </a:r>
            <a:r>
              <a:rPr lang="ko-KR" sz="2460"/>
              <a:t>–</a:t>
            </a:r>
            <a:r>
              <a:rPr lang="ko-KR" sz="3090"/>
              <a:t> </a:t>
            </a:r>
            <a:r>
              <a:rPr lang="ko-KR" sz="1290"/>
              <a:t>(REQUIREMENTS)</a:t>
            </a:r>
            <a:endParaRPr sz="291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Google Shape;371;g118e2a9b439_0_91"/>
          <p:cNvGraphicFramePr/>
          <p:nvPr/>
        </p:nvGraphicFramePr>
        <p:xfrm>
          <a:off x="952500" y="107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{92B598C3-43BC-4DF2-873F-8AFAFA29BE2F}</a:tableStyleId>
              </a:tblPr>
              <a:tblGrid>
                <a:gridCol w="1437425"/>
                <a:gridCol w="1437425"/>
                <a:gridCol w="5620875"/>
                <a:gridCol w="983575"/>
                <a:gridCol w="1321275"/>
              </a:tblGrid>
              <a:tr h="45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유형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내용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우선순위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전제 조건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  <a:tr h="11402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게임중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캐릭터 조작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방향키 입력(상하좌우)에 따라 일정 수치 좌표 이동</a:t>
                      </a:r>
                      <a:endParaRPr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캐릭터 조작중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지형지물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/>
                        <a:t>사다리: 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사다리를 이용해 블록을 한 계단 올라가거나 내려갈 수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  있도록 설정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블록: 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블록을 구현하여 캐릭터가 탈출 지점까지 갈 수 있도록 만듦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배경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게임을 진행하는 동안 표현되는 배경 이미지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바닥 블럭 : 각 스테이지의 구분 역할이자 시작위치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게임중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탈출지점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워프형태로 플레이어의 도착지점,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플레이어의 궁극적인 목표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게임중접촉시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72" name="Google Shape;372;g118e2a9b439_0_91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3. 요구사항 </a:t>
            </a:r>
            <a:r>
              <a:rPr lang="ko-KR" sz="2460"/>
              <a:t>–</a:t>
            </a:r>
            <a:r>
              <a:rPr lang="ko-KR" sz="3090"/>
              <a:t> </a:t>
            </a:r>
            <a:r>
              <a:rPr lang="ko-KR" sz="1290"/>
              <a:t>(REQUIREMENTS)</a:t>
            </a:r>
            <a:endParaRPr sz="291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g118e2a9b439_0_76"/>
          <p:cNvGraphicFramePr/>
          <p:nvPr/>
        </p:nvGraphicFramePr>
        <p:xfrm>
          <a:off x="952500" y="107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{92B598C3-43BC-4DF2-873F-8AFAFA29BE2F}</a:tableStyleId>
              </a:tblPr>
              <a:tblGrid>
                <a:gridCol w="1437425"/>
                <a:gridCol w="1437425"/>
                <a:gridCol w="5570975"/>
                <a:gridCol w="1033475"/>
                <a:gridCol w="1321275"/>
              </a:tblGrid>
              <a:tr h="45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유형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내용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우선순위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전제 조건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  <a:tr h="11402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 중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아이템 접촉시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열쇠</a:t>
                      </a:r>
                      <a:br>
                        <a:rPr lang="ko-KR"/>
                      </a:br>
                      <a:r>
                        <a:rPr lang="ko-KR"/>
                        <a:t>(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아이템)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지정된 장소에 존재하며 접촉시 획득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/>
                        <a:t>미소지시 탈출 지점에서 탈출 불가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중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 </a:t>
                      </a:r>
                      <a:r>
                        <a:rPr lang="ko-KR" sz="1200"/>
                        <a:t>캐릭터와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해당 아이템 접촉시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속도 UP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(아이템)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스테이지당 1개 배치되어 있음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/>
                        <a:t>플레이어의 이동속도를 영구적으로 증가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캐릭터와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해당 아이템 접촉시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140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시간 증가</a:t>
                      </a:r>
                      <a:br>
                        <a:rPr lang="ko-KR"/>
                      </a:br>
                      <a:r>
                        <a:rPr lang="ko-KR"/>
                        <a:t>(아이템)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 스테이지당 1개 배치되어 있음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 </a:t>
                      </a:r>
                      <a:r>
                        <a:rPr lang="ko-KR"/>
                        <a:t>탈출 제한시간을 20초 늘려주는 아이템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캐릭터와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해당 아이템 접촉시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78" name="Google Shape;378;g118e2a9b439_0_76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3. 요구사항 </a:t>
            </a:r>
            <a:r>
              <a:rPr lang="ko-KR" sz="2460"/>
              <a:t>–</a:t>
            </a:r>
            <a:r>
              <a:rPr lang="ko-KR" sz="3090"/>
              <a:t> </a:t>
            </a:r>
            <a:r>
              <a:rPr lang="ko-KR" sz="1290"/>
              <a:t>(REQUIREMENTS)</a:t>
            </a:r>
            <a:endParaRPr sz="291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2292800" y="2978400"/>
            <a:ext cx="1664100" cy="73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"/>
          <p:cNvSpPr txBox="1"/>
          <p:nvPr>
            <p:ph type="title"/>
          </p:nvPr>
        </p:nvSpPr>
        <p:spPr>
          <a:xfrm>
            <a:off x="2521402" y="3109650"/>
            <a:ext cx="1664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590"/>
              <a:t>INDEX</a:t>
            </a:r>
            <a:endParaRPr sz="3590"/>
          </a:p>
        </p:txBody>
      </p:sp>
      <p:sp>
        <p:nvSpPr>
          <p:cNvPr id="111" name="Google Shape;111;p2"/>
          <p:cNvSpPr txBox="1"/>
          <p:nvPr/>
        </p:nvSpPr>
        <p:spPr>
          <a:xfrm>
            <a:off x="5648825" y="461731"/>
            <a:ext cx="38955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Impact"/>
              <a:buNone/>
            </a:pPr>
            <a:r>
              <a:rPr b="1" i="0" lang="ko-KR" sz="204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1.  </a:t>
            </a:r>
            <a:r>
              <a:rPr b="1" lang="ko-KR" sz="204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개요</a:t>
            </a:r>
            <a:endParaRPr b="1" sz="204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639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Impact"/>
              <a:buAutoNum type="arabicParenR"/>
            </a:pPr>
            <a:r>
              <a:rPr b="1" lang="ko-KR" sz="154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배경 및 동기</a:t>
            </a:r>
            <a:endParaRPr b="1" sz="154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639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Impact"/>
              <a:buAutoNum type="arabicParenR"/>
            </a:pPr>
            <a:r>
              <a:rPr b="1" lang="ko-KR" sz="154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벤치마킹</a:t>
            </a:r>
            <a:endParaRPr b="1" sz="154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639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40"/>
              <a:buFont typeface="Impact"/>
              <a:buAutoNum type="arabicParenR"/>
            </a:pPr>
            <a:r>
              <a:rPr b="1" lang="ko-KR" sz="154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실태조사 및 분석</a:t>
            </a:r>
            <a:endParaRPr b="1" sz="154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5648825" y="2953175"/>
            <a:ext cx="38235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mpact"/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4.  개발</a:t>
            </a:r>
            <a:endParaRPr b="1" sz="2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mpact"/>
              <a:buAutoNum type="arabicParenR"/>
            </a:pPr>
            <a:r>
              <a:rPr b="1" lang="ko-KR" sz="15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개발정보</a:t>
            </a:r>
            <a:endParaRPr b="1" sz="15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mpact"/>
              <a:buAutoNum type="arabicParenR"/>
            </a:pPr>
            <a:r>
              <a:rPr b="1" lang="ko-KR" sz="15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역할분담</a:t>
            </a:r>
            <a:endParaRPr b="1" sz="15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5648825" y="357150"/>
            <a:ext cx="3136800" cy="47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버섯 윤곽선"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137" y="288959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/>
          <p:nvPr/>
        </p:nvSpPr>
        <p:spPr>
          <a:xfrm>
            <a:off x="5648825" y="6500200"/>
            <a:ext cx="3061500" cy="47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5648825" y="2496094"/>
            <a:ext cx="36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mpact"/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r>
              <a:rPr b="1" i="0" lang="ko-KR" sz="2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. 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요구사항</a:t>
            </a:r>
            <a:endParaRPr b="1" sz="1000"/>
          </a:p>
        </p:txBody>
      </p:sp>
      <p:sp>
        <p:nvSpPr>
          <p:cNvPr id="117" name="Google Shape;117;p2"/>
          <p:cNvSpPr txBox="1"/>
          <p:nvPr/>
        </p:nvSpPr>
        <p:spPr>
          <a:xfrm>
            <a:off x="5648825" y="2039013"/>
            <a:ext cx="36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mpact"/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r>
              <a:rPr b="1" i="0" lang="ko-KR" sz="20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. 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중점개발내용</a:t>
            </a:r>
            <a:endParaRPr b="1" sz="1000"/>
          </a:p>
        </p:txBody>
      </p:sp>
      <p:sp>
        <p:nvSpPr>
          <p:cNvPr id="118" name="Google Shape;118;p2"/>
          <p:cNvSpPr txBox="1"/>
          <p:nvPr/>
        </p:nvSpPr>
        <p:spPr>
          <a:xfrm>
            <a:off x="5648825" y="4165056"/>
            <a:ext cx="5844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r>
              <a:rPr b="1" lang="ko-KR" sz="23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  <a:r>
              <a:rPr lang="ko-KR" sz="2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타임 스탬프</a:t>
            </a:r>
            <a:r>
              <a:rPr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sz="1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–</a:t>
            </a:r>
            <a:r>
              <a:rPr lang="ko-KR" sz="2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sz="19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(Time Stamp)</a:t>
            </a:r>
            <a:endParaRPr sz="100"/>
          </a:p>
        </p:txBody>
      </p:sp>
      <p:sp>
        <p:nvSpPr>
          <p:cNvPr id="119" name="Google Shape;119;p2"/>
          <p:cNvSpPr txBox="1"/>
          <p:nvPr/>
        </p:nvSpPr>
        <p:spPr>
          <a:xfrm>
            <a:off x="5648825" y="5898519"/>
            <a:ext cx="5844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r>
              <a:rPr lang="ko-KR" sz="23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  <a:r>
              <a:rPr lang="ko-KR" sz="26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시연화면</a:t>
            </a:r>
            <a:endParaRPr sz="100"/>
          </a:p>
        </p:txBody>
      </p:sp>
      <p:sp>
        <p:nvSpPr>
          <p:cNvPr id="120" name="Google Shape;120;p2"/>
          <p:cNvSpPr txBox="1"/>
          <p:nvPr/>
        </p:nvSpPr>
        <p:spPr>
          <a:xfrm>
            <a:off x="5648825" y="4766751"/>
            <a:ext cx="38235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mpact"/>
              <a:buNone/>
            </a:pP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.  </a:t>
            </a:r>
            <a:r>
              <a:rPr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b="1"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다이어그램- </a:t>
            </a:r>
            <a:r>
              <a:rPr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(</a:t>
            </a:r>
            <a:r>
              <a:rPr lang="ko-KR" sz="19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Diagram</a:t>
            </a:r>
            <a:r>
              <a:rPr lang="ko-KR" sz="2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b="1" sz="2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27019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50"/>
              <a:buFont typeface="Impact"/>
              <a:buAutoNum type="arabicParenR"/>
            </a:pPr>
            <a:r>
              <a:rPr b="1" lang="ko-KR" sz="15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유스 케이스- </a:t>
            </a:r>
            <a:r>
              <a:rPr lang="ko-KR" sz="15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(Use Case)</a:t>
            </a:r>
            <a:endParaRPr b="1" sz="1066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mpact"/>
              <a:buAutoNum type="arabicParenR"/>
            </a:pPr>
            <a:r>
              <a:rPr b="1" lang="ko-KR" sz="15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클래스  </a:t>
            </a:r>
            <a:r>
              <a:rPr b="1" lang="ko-KR" sz="12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–</a:t>
            </a:r>
            <a:r>
              <a:rPr lang="ko-KR" sz="21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sz="1466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(Class)</a:t>
            </a:r>
            <a:endParaRPr b="1" sz="1066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8e2a9b439_1_1"/>
          <p:cNvSpPr txBox="1"/>
          <p:nvPr>
            <p:ph type="title"/>
          </p:nvPr>
        </p:nvSpPr>
        <p:spPr>
          <a:xfrm>
            <a:off x="1251677" y="382375"/>
            <a:ext cx="5905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3</a:t>
            </a:r>
            <a:r>
              <a:rPr lang="ko-KR" sz="3090"/>
              <a:t>. 요구사항 </a:t>
            </a:r>
            <a:r>
              <a:rPr lang="ko-KR" sz="2460"/>
              <a:t>–</a:t>
            </a:r>
            <a:r>
              <a:rPr lang="ko-KR" sz="3090"/>
              <a:t> </a:t>
            </a:r>
            <a:r>
              <a:rPr lang="ko-KR" sz="1290"/>
              <a:t>(REQUIREMENTS)</a:t>
            </a:r>
            <a:endParaRPr sz="2910"/>
          </a:p>
        </p:txBody>
      </p:sp>
      <p:graphicFrame>
        <p:nvGraphicFramePr>
          <p:cNvPr id="384" name="Google Shape;384;g118e2a9b439_1_1"/>
          <p:cNvGraphicFramePr/>
          <p:nvPr/>
        </p:nvGraphicFramePr>
        <p:xfrm>
          <a:off x="952500" y="107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{92B598C3-43BC-4DF2-873F-8AFAFA29BE2F}</a:tableStyleId>
              </a:tblPr>
              <a:tblGrid>
                <a:gridCol w="1437425"/>
                <a:gridCol w="1437425"/>
                <a:gridCol w="5590950"/>
                <a:gridCol w="1013500"/>
                <a:gridCol w="1321275"/>
              </a:tblGrid>
              <a:tr h="38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유형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내용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우선순위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전제 조건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93C47D"/>
                    </a:solidFill>
                  </a:tcPr>
                </a:tc>
              </a:tr>
              <a:tr h="16098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게임진행중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이벤트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탈출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열쇠를 소지한 상태에서 탈출지점에 도달시 진행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탈출조건을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만족시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6874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시간초과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-KR"/>
                        <a:t>게임내 탈출제한시간이 초과할 경우 캐릭터 사망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시간초과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만족시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9ee829d46_2_49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r>
              <a:rPr lang="ko-KR"/>
              <a:t>.개 발</a:t>
            </a:r>
            <a:endParaRPr/>
          </a:p>
        </p:txBody>
      </p:sp>
      <p:sp>
        <p:nvSpPr>
          <p:cNvPr id="390" name="Google Shape;390;g119ee829d46_2_49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이제 좀 맹글어 보까나…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9e5d022f7_0_11"/>
          <p:cNvSpPr/>
          <p:nvPr/>
        </p:nvSpPr>
        <p:spPr>
          <a:xfrm>
            <a:off x="1470200" y="1298725"/>
            <a:ext cx="10035900" cy="472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19e5d022f7_0_11"/>
          <p:cNvSpPr txBox="1"/>
          <p:nvPr>
            <p:ph idx="4294967295" type="title"/>
          </p:nvPr>
        </p:nvSpPr>
        <p:spPr>
          <a:xfrm>
            <a:off x="1251675" y="382375"/>
            <a:ext cx="75726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61"/>
              <a:t> 4-1. 개발 정보</a:t>
            </a:r>
            <a:r>
              <a:rPr lang="ko-KR" sz="2150"/>
              <a:t>(개발기간 : 2022/03/07 ~ 2022/03/14)</a:t>
            </a:r>
            <a:endParaRPr sz="1550"/>
          </a:p>
        </p:txBody>
      </p:sp>
      <p:pic>
        <p:nvPicPr>
          <p:cNvPr id="397" name="Google Shape;397;g119e5d022f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550" y="2836775"/>
            <a:ext cx="1051400" cy="10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19e5d022f7_0_11"/>
          <p:cNvSpPr txBox="1"/>
          <p:nvPr/>
        </p:nvSpPr>
        <p:spPr>
          <a:xfrm>
            <a:off x="9864225" y="5151000"/>
            <a:ext cx="10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Gill Sans"/>
                <a:ea typeface="Gill Sans"/>
                <a:cs typeface="Gill Sans"/>
                <a:sym typeface="Gill Sans"/>
              </a:rPr>
              <a:t>IDE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9" name="Google Shape;399;g119e5d022f7_0_11"/>
          <p:cNvCxnSpPr/>
          <p:nvPr/>
        </p:nvCxnSpPr>
        <p:spPr>
          <a:xfrm>
            <a:off x="4202150" y="1298725"/>
            <a:ext cx="0" cy="47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g119e5d022f7_0_11"/>
          <p:cNvCxnSpPr/>
          <p:nvPr/>
        </p:nvCxnSpPr>
        <p:spPr>
          <a:xfrm>
            <a:off x="9241333" y="1298725"/>
            <a:ext cx="0" cy="47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g119e5d022f7_0_11"/>
          <p:cNvSpPr txBox="1"/>
          <p:nvPr/>
        </p:nvSpPr>
        <p:spPr>
          <a:xfrm>
            <a:off x="4971100" y="5151000"/>
            <a:ext cx="10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Gill Sans"/>
                <a:ea typeface="Gill Sans"/>
                <a:cs typeface="Gill Sans"/>
                <a:sym typeface="Gill Sans"/>
              </a:rPr>
              <a:t>OS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g119e5d022f7_0_11"/>
          <p:cNvSpPr txBox="1"/>
          <p:nvPr/>
        </p:nvSpPr>
        <p:spPr>
          <a:xfrm>
            <a:off x="2152400" y="5151000"/>
            <a:ext cx="10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Gill Sans"/>
                <a:ea typeface="Gill Sans"/>
                <a:cs typeface="Gill Sans"/>
                <a:sym typeface="Gill Sans"/>
              </a:rPr>
              <a:t>OA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g119e5d022f7_0_11"/>
          <p:cNvSpPr txBox="1"/>
          <p:nvPr/>
        </p:nvSpPr>
        <p:spPr>
          <a:xfrm>
            <a:off x="9758350" y="3742800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rPr>
              <a:t>2021.12(4.22.0)</a:t>
            </a:r>
            <a:endParaRPr sz="1000">
              <a:solidFill>
                <a:srgbClr val="9999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04" name="Google Shape;404;g119e5d022f7_0_11"/>
          <p:cNvGrpSpPr/>
          <p:nvPr/>
        </p:nvGrpSpPr>
        <p:grpSpPr>
          <a:xfrm>
            <a:off x="1591435" y="3236170"/>
            <a:ext cx="1151433" cy="1169818"/>
            <a:chOff x="5177250" y="3489450"/>
            <a:chExt cx="1625400" cy="1753325"/>
          </a:xfrm>
        </p:grpSpPr>
        <p:pic>
          <p:nvPicPr>
            <p:cNvPr id="405" name="Google Shape;405;g119e5d022f7_0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7463" y="3489450"/>
              <a:ext cx="1356750" cy="135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g119e5d022f7_0_11"/>
            <p:cNvSpPr txBox="1"/>
            <p:nvPr/>
          </p:nvSpPr>
          <p:spPr>
            <a:xfrm>
              <a:off x="5177250" y="4504475"/>
              <a:ext cx="16254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999999"/>
                  </a:solidFill>
                  <a:latin typeface="Gill Sans"/>
                  <a:ea typeface="Gill Sans"/>
                  <a:cs typeface="Gill Sans"/>
                  <a:sym typeface="Gill Sans"/>
                </a:rPr>
                <a:t>CC 2019</a:t>
              </a:r>
              <a:endParaRPr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999999"/>
                  </a:solidFill>
                  <a:latin typeface="Gill Sans"/>
                  <a:ea typeface="Gill Sans"/>
                  <a:cs typeface="Gill Sans"/>
                  <a:sym typeface="Gill Sans"/>
                </a:rPr>
                <a:t>(20.0.7 Release)</a:t>
              </a:r>
              <a:endParaRPr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07" name="Google Shape;407;g119e5d022f7_0_11"/>
          <p:cNvGrpSpPr/>
          <p:nvPr/>
        </p:nvGrpSpPr>
        <p:grpSpPr>
          <a:xfrm>
            <a:off x="2955986" y="2689083"/>
            <a:ext cx="988314" cy="1166964"/>
            <a:chOff x="6765475" y="2460450"/>
            <a:chExt cx="1248975" cy="1506538"/>
          </a:xfrm>
        </p:grpSpPr>
        <p:pic>
          <p:nvPicPr>
            <p:cNvPr id="408" name="Google Shape;408;g119e5d022f7_0_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5475" y="2460450"/>
              <a:ext cx="1227900" cy="1227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g119e5d022f7_0_11"/>
            <p:cNvSpPr txBox="1"/>
            <p:nvPr/>
          </p:nvSpPr>
          <p:spPr>
            <a:xfrm>
              <a:off x="6786550" y="3529888"/>
              <a:ext cx="12279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999999"/>
                  </a:solidFill>
                  <a:latin typeface="Gill Sans"/>
                  <a:ea typeface="Gill Sans"/>
                  <a:cs typeface="Gill Sans"/>
                  <a:sym typeface="Gill Sans"/>
                </a:rPr>
                <a:t>Plus 2016</a:t>
              </a:r>
              <a:endParaRPr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410" name="Google Shape;410;g119e5d022f7_0_11"/>
          <p:cNvGrpSpPr/>
          <p:nvPr/>
        </p:nvGrpSpPr>
        <p:grpSpPr>
          <a:xfrm>
            <a:off x="1647514" y="1761096"/>
            <a:ext cx="1051451" cy="1183782"/>
            <a:chOff x="5229113" y="1532450"/>
            <a:chExt cx="1227900" cy="1446813"/>
          </a:xfrm>
        </p:grpSpPr>
        <p:pic>
          <p:nvPicPr>
            <p:cNvPr id="411" name="Google Shape;411;g119e5d022f7_0_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63250" y="1532450"/>
              <a:ext cx="948838" cy="98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119e5d022f7_0_11"/>
            <p:cNvSpPr txBox="1"/>
            <p:nvPr/>
          </p:nvSpPr>
          <p:spPr>
            <a:xfrm>
              <a:off x="5229113" y="2565563"/>
              <a:ext cx="12279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999999"/>
                  </a:solidFill>
                  <a:latin typeface="Gill Sans"/>
                  <a:ea typeface="Gill Sans"/>
                  <a:cs typeface="Gill Sans"/>
                  <a:sym typeface="Gill Sans"/>
                </a:rPr>
                <a:t>KMS-v4.2.0</a:t>
              </a:r>
              <a:endParaRPr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413" name="Google Shape;413;g119e5d022f7_0_11"/>
          <p:cNvPicPr preferRelativeResize="0"/>
          <p:nvPr/>
        </p:nvPicPr>
        <p:blipFill rotWithShape="1">
          <a:blip r:embed="rId7">
            <a:alphaModFix/>
          </a:blip>
          <a:srcRect b="0" l="27081" r="28125" t="0"/>
          <a:stretch/>
        </p:blipFill>
        <p:spPr>
          <a:xfrm>
            <a:off x="2982550" y="4080813"/>
            <a:ext cx="890025" cy="9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19e5d022f7_0_11"/>
          <p:cNvSpPr txBox="1"/>
          <p:nvPr/>
        </p:nvSpPr>
        <p:spPr>
          <a:xfrm>
            <a:off x="7415163" y="3712450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rPr>
              <a:t>2021.12(4.22.0)</a:t>
            </a:r>
            <a:endParaRPr sz="1000">
              <a:solidFill>
                <a:srgbClr val="9999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5" name="Google Shape;415;g119e5d022f7_0_11"/>
          <p:cNvPicPr preferRelativeResize="0"/>
          <p:nvPr/>
        </p:nvPicPr>
        <p:blipFill rotWithShape="1">
          <a:blip r:embed="rId8">
            <a:alphaModFix/>
          </a:blip>
          <a:srcRect b="22227" l="30849" r="32873" t="19217"/>
          <a:stretch/>
        </p:blipFill>
        <p:spPr>
          <a:xfrm>
            <a:off x="2970113" y="1542700"/>
            <a:ext cx="914899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9e5d022f7_0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53388" y="2637200"/>
            <a:ext cx="1151450" cy="115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g119e5d022f7_0_11"/>
          <p:cNvCxnSpPr/>
          <p:nvPr/>
        </p:nvCxnSpPr>
        <p:spPr>
          <a:xfrm>
            <a:off x="6791600" y="1298725"/>
            <a:ext cx="0" cy="47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g119e5d022f7_0_11"/>
          <p:cNvSpPr txBox="1"/>
          <p:nvPr/>
        </p:nvSpPr>
        <p:spPr>
          <a:xfrm>
            <a:off x="7503363" y="5151000"/>
            <a:ext cx="105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Gill Sans"/>
                <a:ea typeface="Gill Sans"/>
                <a:cs typeface="Gill Sans"/>
                <a:sym typeface="Gill Sans"/>
              </a:rPr>
              <a:t>언어</a:t>
            </a:r>
            <a:endParaRPr b="1"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Google Shape;419;g119e5d022f7_0_11"/>
          <p:cNvSpPr txBox="1"/>
          <p:nvPr/>
        </p:nvSpPr>
        <p:spPr>
          <a:xfrm>
            <a:off x="7772888" y="5962250"/>
            <a:ext cx="105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0" name="Google Shape;420;g119e5d022f7_0_11"/>
          <p:cNvGrpSpPr/>
          <p:nvPr/>
        </p:nvGrpSpPr>
        <p:grpSpPr>
          <a:xfrm>
            <a:off x="4753200" y="2702925"/>
            <a:ext cx="1487300" cy="1349200"/>
            <a:chOff x="4829400" y="2702925"/>
            <a:chExt cx="1487300" cy="1349200"/>
          </a:xfrm>
        </p:grpSpPr>
        <p:pic>
          <p:nvPicPr>
            <p:cNvPr id="421" name="Google Shape;421;g119e5d022f7_0_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56600" y="2702925"/>
              <a:ext cx="1460100" cy="9949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22" name="Google Shape;422;g119e5d022f7_0_11"/>
            <p:cNvSpPr txBox="1"/>
            <p:nvPr/>
          </p:nvSpPr>
          <p:spPr>
            <a:xfrm>
              <a:off x="4829400" y="3698125"/>
              <a:ext cx="146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999999"/>
                  </a:solidFill>
                  <a:latin typeface="Gill Sans"/>
                  <a:ea typeface="Gill Sans"/>
                  <a:cs typeface="Gill Sans"/>
                  <a:sym typeface="Gill Sans"/>
                </a:rPr>
                <a:t>Windows 11 Home</a:t>
              </a:r>
              <a:endParaRPr sz="1100">
                <a:solidFill>
                  <a:srgbClr val="999999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"/>
          <p:cNvSpPr txBox="1"/>
          <p:nvPr>
            <p:ph type="title"/>
          </p:nvPr>
        </p:nvSpPr>
        <p:spPr>
          <a:xfrm>
            <a:off x="1251678" y="388204"/>
            <a:ext cx="10111820" cy="590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190"/>
              <a:t>4-2. 역할분담 </a:t>
            </a:r>
            <a:r>
              <a:rPr lang="ko-KR" sz="3010"/>
              <a:t>–</a:t>
            </a:r>
            <a:r>
              <a:rPr lang="ko-KR" sz="3190"/>
              <a:t> </a:t>
            </a:r>
            <a:r>
              <a:rPr lang="ko-KR" sz="1390"/>
              <a:t>(EACH ROLE)</a:t>
            </a:r>
            <a:endParaRPr sz="1390"/>
          </a:p>
        </p:txBody>
      </p:sp>
      <p:grpSp>
        <p:nvGrpSpPr>
          <p:cNvPr id="428" name="Google Shape;428;p4"/>
          <p:cNvGrpSpPr/>
          <p:nvPr/>
        </p:nvGrpSpPr>
        <p:grpSpPr>
          <a:xfrm>
            <a:off x="1433439" y="1656078"/>
            <a:ext cx="1421471" cy="735156"/>
            <a:chOff x="1433439" y="1351278"/>
            <a:chExt cx="1421471" cy="735156"/>
          </a:xfrm>
        </p:grpSpPr>
        <p:sp>
          <p:nvSpPr>
            <p:cNvPr id="429" name="Google Shape;429;p4"/>
            <p:cNvSpPr/>
            <p:nvPr/>
          </p:nvSpPr>
          <p:spPr>
            <a:xfrm>
              <a:off x="1433453" y="1352588"/>
              <a:ext cx="1421458" cy="733847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 txBox="1"/>
            <p:nvPr/>
          </p:nvSpPr>
          <p:spPr>
            <a:xfrm>
              <a:off x="1433439" y="1351278"/>
              <a:ext cx="1421400" cy="7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b="0" i="0" lang="ko-KR" sz="1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전문기</a:t>
              </a:r>
              <a:endParaRPr sz="100"/>
            </a:p>
          </p:txBody>
        </p:sp>
      </p:grpSp>
      <p:sp>
        <p:nvSpPr>
          <p:cNvPr id="431" name="Google Shape;431;p4"/>
          <p:cNvSpPr/>
          <p:nvPr/>
        </p:nvSpPr>
        <p:spPr>
          <a:xfrm>
            <a:off x="3317525" y="1516878"/>
            <a:ext cx="7743000" cy="983100"/>
          </a:xfrm>
          <a:prstGeom prst="rect">
            <a:avLst/>
          </a:prstGeom>
          <a:solidFill>
            <a:srgbClr val="CEE3D3">
              <a:alpha val="89803"/>
            </a:srgbClr>
          </a:solidFill>
          <a:ln cap="flat" cmpd="sng" w="12700">
            <a:solidFill>
              <a:srgbClr val="CEE3D3">
                <a:alpha val="8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"/>
          <p:cNvSpPr txBox="1"/>
          <p:nvPr/>
        </p:nvSpPr>
        <p:spPr>
          <a:xfrm>
            <a:off x="3335725" y="1511375"/>
            <a:ext cx="77430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128000" spcFirstLastPara="1" rIns="170675" wrap="square" tIns="128000">
            <a:noAutofit/>
          </a:bodyPr>
          <a:lstStyle/>
          <a:p>
            <a:pPr indent="-165100" lvl="1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•"/>
            </a:pPr>
            <a:r>
              <a:rPr b="0" i="0" lang="ko-KR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캐릭터 동작 : </a:t>
            </a:r>
            <a: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방향이동, 방향별 이미지 변동, 떨어짐</a:t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65100" lvl="1" marL="2286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•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게임 인터페이스 : </a:t>
            </a:r>
            <a: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게임 시작  팝업 &gt;&gt; 누른후 게임 시작, 재시작 버튼, 제한 시간,</a:t>
            </a:r>
            <a:b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       아이템 ( 열쇠 유무 , 아이템</a:t>
            </a:r>
            <a: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유무</a:t>
            </a:r>
            <a:r>
              <a:rPr lang="ko-KR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표현)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3" name="Google Shape;433;p4"/>
          <p:cNvSpPr/>
          <p:nvPr/>
        </p:nvSpPr>
        <p:spPr>
          <a:xfrm>
            <a:off x="3317525" y="3445402"/>
            <a:ext cx="7743000" cy="988500"/>
          </a:xfrm>
          <a:prstGeom prst="rect">
            <a:avLst/>
          </a:prstGeom>
          <a:solidFill>
            <a:srgbClr val="CEE3D3">
              <a:alpha val="89800"/>
            </a:srgbClr>
          </a:solidFill>
          <a:ln cap="flat" cmpd="sng" w="12700">
            <a:solidFill>
              <a:srgbClr val="CEE3D3">
                <a:alpha val="8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"/>
          <p:cNvSpPr txBox="1"/>
          <p:nvPr/>
        </p:nvSpPr>
        <p:spPr>
          <a:xfrm>
            <a:off x="3317525" y="3474050"/>
            <a:ext cx="7743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128000" spcFirstLastPara="1" rIns="170675" wrap="square" tIns="128000">
            <a:no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맵 배경이미지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스테이지별 바닥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794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아이템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5" name="Google Shape;435;p4"/>
          <p:cNvSpPr/>
          <p:nvPr/>
        </p:nvSpPr>
        <p:spPr>
          <a:xfrm>
            <a:off x="3317525" y="5250100"/>
            <a:ext cx="7743000" cy="1112700"/>
          </a:xfrm>
          <a:prstGeom prst="rect">
            <a:avLst/>
          </a:prstGeom>
          <a:solidFill>
            <a:srgbClr val="CEE3D3">
              <a:alpha val="89800"/>
            </a:srgbClr>
          </a:solidFill>
          <a:ln cap="flat" cmpd="sng" w="12700">
            <a:solidFill>
              <a:srgbClr val="CEE3D3">
                <a:alpha val="8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"/>
          <p:cNvSpPr txBox="1"/>
          <p:nvPr/>
        </p:nvSpPr>
        <p:spPr>
          <a:xfrm>
            <a:off x="3317525" y="5250100"/>
            <a:ext cx="7743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000" lIns="128000" spcFirstLastPara="1" rIns="170675" wrap="square" tIns="128000">
            <a:noAutofit/>
          </a:bodyPr>
          <a:lstStyle/>
          <a:p>
            <a:pPr indent="-292100" lvl="0" marL="4572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블록(block)과 사다리(ladder)를 통한 미로 기획 및 배치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블록 별 바닥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37" name="Google Shape;437;p4"/>
          <p:cNvGrpSpPr/>
          <p:nvPr/>
        </p:nvGrpSpPr>
        <p:grpSpPr>
          <a:xfrm>
            <a:off x="1433464" y="3565108"/>
            <a:ext cx="1421413" cy="735109"/>
            <a:chOff x="1433439" y="3114878"/>
            <a:chExt cx="1421413" cy="735109"/>
          </a:xfrm>
        </p:grpSpPr>
        <p:sp>
          <p:nvSpPr>
            <p:cNvPr id="438" name="Google Shape;438;p4"/>
            <p:cNvSpPr/>
            <p:nvPr/>
          </p:nvSpPr>
          <p:spPr>
            <a:xfrm>
              <a:off x="1433453" y="3116188"/>
              <a:ext cx="1421400" cy="733800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 txBox="1"/>
            <p:nvPr/>
          </p:nvSpPr>
          <p:spPr>
            <a:xfrm>
              <a:off x="1433439" y="3114878"/>
              <a:ext cx="1421400" cy="7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lang="ko-KR" sz="13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박찬희</a:t>
              </a:r>
              <a:endParaRPr sz="100"/>
            </a:p>
          </p:txBody>
        </p:sp>
      </p:grpSp>
      <p:grpSp>
        <p:nvGrpSpPr>
          <p:cNvPr id="440" name="Google Shape;440;p4"/>
          <p:cNvGrpSpPr/>
          <p:nvPr/>
        </p:nvGrpSpPr>
        <p:grpSpPr>
          <a:xfrm>
            <a:off x="1433464" y="5397891"/>
            <a:ext cx="1421413" cy="735109"/>
            <a:chOff x="1433439" y="4861828"/>
            <a:chExt cx="1421413" cy="735109"/>
          </a:xfrm>
        </p:grpSpPr>
        <p:sp>
          <p:nvSpPr>
            <p:cNvPr id="441" name="Google Shape;441;p4"/>
            <p:cNvSpPr/>
            <p:nvPr/>
          </p:nvSpPr>
          <p:spPr>
            <a:xfrm>
              <a:off x="1433453" y="4863138"/>
              <a:ext cx="1421400" cy="733800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 txBox="1"/>
            <p:nvPr/>
          </p:nvSpPr>
          <p:spPr>
            <a:xfrm>
              <a:off x="1433439" y="4861828"/>
              <a:ext cx="1421400" cy="7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lang="ko-KR" sz="13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백종현</a:t>
              </a:r>
              <a:endParaRPr sz="1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9ee829d46_2_57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r>
              <a:rPr lang="ko-KR"/>
              <a:t>.타임 스탬프</a:t>
            </a:r>
            <a:endParaRPr/>
          </a:p>
        </p:txBody>
      </p:sp>
      <p:sp>
        <p:nvSpPr>
          <p:cNvPr id="448" name="Google Shape;448;g119ee829d46_2_57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길고도 짧은 시간이었지…(아-련)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g119b8696c9d_0_14"/>
          <p:cNvGraphicFramePr/>
          <p:nvPr/>
        </p:nvGraphicFramePr>
        <p:xfrm>
          <a:off x="1256700" y="71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{92B598C3-43BC-4DF2-873F-8AFAFA29BE2F}</a:tableStyleId>
              </a:tblPr>
              <a:tblGrid>
                <a:gridCol w="1042250"/>
                <a:gridCol w="1042250"/>
                <a:gridCol w="1042250"/>
                <a:gridCol w="1102150"/>
                <a:gridCol w="982350"/>
                <a:gridCol w="1042250"/>
                <a:gridCol w="1042250"/>
                <a:gridCol w="1042250"/>
                <a:gridCol w="1042250"/>
                <a:gridCol w="982325"/>
              </a:tblGrid>
              <a:tr h="3888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기능작업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상세기능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날짜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8800">
                <a:tc vMerge="1"/>
                <a:tc v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3월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8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8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9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14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25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팝업창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시작팝업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종료팝업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425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화면UI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게임창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타이틀바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59815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게임중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캐릭터 조작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지형지물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배경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탈출지점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아이템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425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이벤트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시간초과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25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탈출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454" name="Google Shape;454;g119b8696c9d_0_14"/>
          <p:cNvSpPr txBox="1"/>
          <p:nvPr>
            <p:ph idx="4294967295" type="title"/>
          </p:nvPr>
        </p:nvSpPr>
        <p:spPr>
          <a:xfrm>
            <a:off x="876603" y="7621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mpact"/>
              <a:buNone/>
            </a:pPr>
            <a:r>
              <a:rPr lang="ko-KR"/>
              <a:t>5</a:t>
            </a:r>
            <a:r>
              <a:rPr lang="ko-KR"/>
              <a:t>. 타임 스탬프– </a:t>
            </a:r>
            <a:r>
              <a:rPr lang="ko-KR" sz="3600"/>
              <a:t>(Time Stamp)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9ee829d46_2_62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</a:t>
            </a:r>
            <a:r>
              <a:rPr lang="ko-KR"/>
              <a:t>.다이어 그램</a:t>
            </a:r>
            <a:endParaRPr/>
          </a:p>
        </p:txBody>
      </p:sp>
      <p:sp>
        <p:nvSpPr>
          <p:cNvPr id="460" name="Google Shape;460;g119ee829d46_2_62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Die a Gram = 그램 사망…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8e2a9b439_0_11"/>
          <p:cNvSpPr/>
          <p:nvPr/>
        </p:nvSpPr>
        <p:spPr>
          <a:xfrm flipH="1">
            <a:off x="2029144" y="1231000"/>
            <a:ext cx="49800" cy="55611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18e2a9b439_0_11"/>
          <p:cNvSpPr txBox="1"/>
          <p:nvPr>
            <p:ph type="title"/>
          </p:nvPr>
        </p:nvSpPr>
        <p:spPr>
          <a:xfrm>
            <a:off x="1131728" y="2582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190"/>
              <a:t>6-1</a:t>
            </a:r>
            <a:r>
              <a:rPr lang="ko-KR" sz="3190"/>
              <a:t>. 유스 케이스 다이어그램 – </a:t>
            </a:r>
            <a:r>
              <a:rPr lang="ko-KR" sz="1840"/>
              <a:t>(USE Case DIAGRAM)</a:t>
            </a:r>
            <a:endParaRPr sz="3190"/>
          </a:p>
        </p:txBody>
      </p:sp>
      <p:cxnSp>
        <p:nvCxnSpPr>
          <p:cNvPr id="467" name="Google Shape;467;g118e2a9b439_0_11"/>
          <p:cNvCxnSpPr>
            <a:stCxn id="468" idx="2"/>
            <a:endCxn id="469" idx="0"/>
          </p:cNvCxnSpPr>
          <p:nvPr/>
        </p:nvCxnSpPr>
        <p:spPr>
          <a:xfrm>
            <a:off x="2752525" y="1985788"/>
            <a:ext cx="0" cy="390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70" name="Google Shape;470;g118e2a9b439_0_11"/>
          <p:cNvGrpSpPr/>
          <p:nvPr/>
        </p:nvGrpSpPr>
        <p:grpSpPr>
          <a:xfrm>
            <a:off x="571000" y="1111750"/>
            <a:ext cx="1755300" cy="1101577"/>
            <a:chOff x="571000" y="2254750"/>
            <a:chExt cx="1755300" cy="1101577"/>
          </a:xfrm>
        </p:grpSpPr>
        <p:pic>
          <p:nvPicPr>
            <p:cNvPr descr="실행 단색으로 채워진" id="471" name="Google Shape;471;g118e2a9b439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8842" y="2254750"/>
              <a:ext cx="1079617" cy="1101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g118e2a9b439_0_11"/>
            <p:cNvSpPr txBox="1"/>
            <p:nvPr/>
          </p:nvSpPr>
          <p:spPr>
            <a:xfrm>
              <a:off x="571000" y="2349550"/>
              <a:ext cx="1755300" cy="9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4475" lIns="284475" spcFirstLastPara="1" rIns="284475" wrap="square" tIns="284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Gill Sans"/>
                <a:buNone/>
              </a:pPr>
              <a:r>
                <a:rPr lang="ko-KR" sz="2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사용자</a:t>
              </a:r>
              <a:endParaRPr/>
            </a:p>
          </p:txBody>
        </p:sp>
      </p:grpSp>
      <p:sp>
        <p:nvSpPr>
          <p:cNvPr id="468" name="Google Shape;468;g118e2a9b439_0_11"/>
          <p:cNvSpPr/>
          <p:nvPr/>
        </p:nvSpPr>
        <p:spPr>
          <a:xfrm flipH="1">
            <a:off x="2185975" y="1339288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게임 시작 클릭</a:t>
            </a:r>
            <a:endParaRPr/>
          </a:p>
        </p:txBody>
      </p:sp>
      <p:sp>
        <p:nvSpPr>
          <p:cNvPr id="469" name="Google Shape;469;g118e2a9b439_0_11"/>
          <p:cNvSpPr/>
          <p:nvPr/>
        </p:nvSpPr>
        <p:spPr>
          <a:xfrm flipH="1">
            <a:off x="2185975" y="237682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게임 화면</a:t>
            </a:r>
            <a:endParaRPr/>
          </a:p>
        </p:txBody>
      </p:sp>
      <p:cxnSp>
        <p:nvCxnSpPr>
          <p:cNvPr id="473" name="Google Shape;473;g118e2a9b439_0_11"/>
          <p:cNvCxnSpPr>
            <a:stCxn id="469" idx="1"/>
            <a:endCxn id="474" idx="3"/>
          </p:cNvCxnSpPr>
          <p:nvPr/>
        </p:nvCxnSpPr>
        <p:spPr>
          <a:xfrm>
            <a:off x="3319075" y="2700075"/>
            <a:ext cx="538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g118e2a9b439_0_11"/>
          <p:cNvSpPr/>
          <p:nvPr/>
        </p:nvSpPr>
        <p:spPr>
          <a:xfrm flipH="1">
            <a:off x="3857275" y="237682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타이머 시작</a:t>
            </a:r>
            <a:endParaRPr/>
          </a:p>
        </p:txBody>
      </p:sp>
      <p:cxnSp>
        <p:nvCxnSpPr>
          <p:cNvPr id="475" name="Google Shape;475;g118e2a9b439_0_11"/>
          <p:cNvCxnSpPr>
            <a:stCxn id="474" idx="1"/>
            <a:endCxn id="476" idx="3"/>
          </p:cNvCxnSpPr>
          <p:nvPr/>
        </p:nvCxnSpPr>
        <p:spPr>
          <a:xfrm>
            <a:off x="4990375" y="2700075"/>
            <a:ext cx="766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6" name="Google Shape;476;g118e2a9b439_0_11"/>
          <p:cNvSpPr/>
          <p:nvPr/>
        </p:nvSpPr>
        <p:spPr>
          <a:xfrm flipH="1">
            <a:off x="5757175" y="2376813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타이머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종료</a:t>
            </a:r>
            <a:endParaRPr/>
          </a:p>
        </p:txBody>
      </p:sp>
      <p:cxnSp>
        <p:nvCxnSpPr>
          <p:cNvPr id="477" name="Google Shape;477;g118e2a9b439_0_11"/>
          <p:cNvCxnSpPr>
            <a:stCxn id="469" idx="2"/>
            <a:endCxn id="478" idx="0"/>
          </p:cNvCxnSpPr>
          <p:nvPr/>
        </p:nvCxnSpPr>
        <p:spPr>
          <a:xfrm flipH="1" rot="-5400000">
            <a:off x="1963525" y="3812325"/>
            <a:ext cx="15786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g118e2a9b439_0_11"/>
          <p:cNvSpPr/>
          <p:nvPr/>
        </p:nvSpPr>
        <p:spPr>
          <a:xfrm flipH="1">
            <a:off x="2185975" y="460187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방향키 조작</a:t>
            </a:r>
            <a:endParaRPr/>
          </a:p>
        </p:txBody>
      </p:sp>
      <p:sp>
        <p:nvSpPr>
          <p:cNvPr id="479" name="Google Shape;479;g118e2a9b439_0_11"/>
          <p:cNvSpPr/>
          <p:nvPr/>
        </p:nvSpPr>
        <p:spPr>
          <a:xfrm flipH="1">
            <a:off x="3817125" y="460187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블럭 위</a:t>
            </a:r>
            <a:endParaRPr/>
          </a:p>
        </p:txBody>
      </p:sp>
      <p:cxnSp>
        <p:nvCxnSpPr>
          <p:cNvPr id="480" name="Google Shape;480;g118e2a9b439_0_11"/>
          <p:cNvCxnSpPr>
            <a:stCxn id="478" idx="1"/>
            <a:endCxn id="479" idx="3"/>
          </p:cNvCxnSpPr>
          <p:nvPr/>
        </p:nvCxnSpPr>
        <p:spPr>
          <a:xfrm>
            <a:off x="3319075" y="4925125"/>
            <a:ext cx="49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1" name="Google Shape;481;g118e2a9b439_0_11"/>
          <p:cNvSpPr/>
          <p:nvPr/>
        </p:nvSpPr>
        <p:spPr>
          <a:xfrm flipH="1">
            <a:off x="3817125" y="5446300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사다리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겹침</a:t>
            </a:r>
            <a:endParaRPr/>
          </a:p>
        </p:txBody>
      </p:sp>
      <p:cxnSp>
        <p:nvCxnSpPr>
          <p:cNvPr id="482" name="Google Shape;482;g118e2a9b439_0_11"/>
          <p:cNvCxnSpPr>
            <a:stCxn id="478" idx="1"/>
            <a:endCxn id="481" idx="3"/>
          </p:cNvCxnSpPr>
          <p:nvPr/>
        </p:nvCxnSpPr>
        <p:spPr>
          <a:xfrm>
            <a:off x="3319075" y="4925125"/>
            <a:ext cx="498000" cy="844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g118e2a9b439_0_11"/>
          <p:cNvSpPr/>
          <p:nvPr/>
        </p:nvSpPr>
        <p:spPr>
          <a:xfrm flipH="1">
            <a:off x="5203275" y="460187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캐릭터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좌우 이동</a:t>
            </a:r>
            <a:endParaRPr/>
          </a:p>
        </p:txBody>
      </p:sp>
      <p:sp>
        <p:nvSpPr>
          <p:cNvPr id="484" name="Google Shape;484;g118e2a9b439_0_11"/>
          <p:cNvSpPr/>
          <p:nvPr/>
        </p:nvSpPr>
        <p:spPr>
          <a:xfrm flipH="1">
            <a:off x="10752375" y="3510525"/>
            <a:ext cx="1118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게임 종료</a:t>
            </a:r>
            <a:endParaRPr/>
          </a:p>
        </p:txBody>
      </p:sp>
      <p:cxnSp>
        <p:nvCxnSpPr>
          <p:cNvPr id="485" name="Google Shape;485;g118e2a9b439_0_11"/>
          <p:cNvCxnSpPr>
            <a:stCxn id="479" idx="1"/>
            <a:endCxn id="483" idx="3"/>
          </p:cNvCxnSpPr>
          <p:nvPr/>
        </p:nvCxnSpPr>
        <p:spPr>
          <a:xfrm>
            <a:off x="4950225" y="4925125"/>
            <a:ext cx="253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g118e2a9b439_0_11"/>
          <p:cNvCxnSpPr>
            <a:stCxn id="476" idx="1"/>
            <a:endCxn id="487" idx="3"/>
          </p:cNvCxnSpPr>
          <p:nvPr/>
        </p:nvCxnSpPr>
        <p:spPr>
          <a:xfrm>
            <a:off x="6890275" y="2700063"/>
            <a:ext cx="1118100" cy="323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g118e2a9b439_0_11"/>
          <p:cNvSpPr/>
          <p:nvPr/>
        </p:nvSpPr>
        <p:spPr>
          <a:xfrm flipH="1">
            <a:off x="8008375" y="270007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타임 오버 팝업</a:t>
            </a:r>
            <a:endParaRPr/>
          </a:p>
        </p:txBody>
      </p:sp>
      <p:sp>
        <p:nvSpPr>
          <p:cNvPr id="488" name="Google Shape;488;g118e2a9b439_0_11"/>
          <p:cNvSpPr/>
          <p:nvPr/>
        </p:nvSpPr>
        <p:spPr>
          <a:xfrm flipH="1">
            <a:off x="5203275" y="5446300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캐릭터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상하 이동</a:t>
            </a:r>
            <a:endParaRPr/>
          </a:p>
        </p:txBody>
      </p:sp>
      <p:cxnSp>
        <p:nvCxnSpPr>
          <p:cNvPr id="489" name="Google Shape;489;g118e2a9b439_0_11"/>
          <p:cNvCxnSpPr>
            <a:stCxn id="481" idx="1"/>
            <a:endCxn id="488" idx="3"/>
          </p:cNvCxnSpPr>
          <p:nvPr/>
        </p:nvCxnSpPr>
        <p:spPr>
          <a:xfrm>
            <a:off x="4950225" y="5769550"/>
            <a:ext cx="253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0" name="Google Shape;490;g118e2a9b439_0_11"/>
          <p:cNvCxnSpPr>
            <a:stCxn id="487" idx="1"/>
            <a:endCxn id="484" idx="0"/>
          </p:cNvCxnSpPr>
          <p:nvPr/>
        </p:nvCxnSpPr>
        <p:spPr>
          <a:xfrm>
            <a:off x="9141475" y="3023325"/>
            <a:ext cx="2169900" cy="4872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g118e2a9b439_0_11"/>
          <p:cNvSpPr/>
          <p:nvPr/>
        </p:nvSpPr>
        <p:spPr>
          <a:xfrm flipH="1">
            <a:off x="6870575" y="5024125"/>
            <a:ext cx="1133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아이템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획득</a:t>
            </a:r>
            <a:endParaRPr/>
          </a:p>
        </p:txBody>
      </p:sp>
      <p:sp>
        <p:nvSpPr>
          <p:cNvPr id="492" name="Google Shape;492;g118e2a9b439_0_11"/>
          <p:cNvSpPr/>
          <p:nvPr/>
        </p:nvSpPr>
        <p:spPr>
          <a:xfrm flipH="1">
            <a:off x="8507725" y="4471450"/>
            <a:ext cx="7668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열쇠</a:t>
            </a:r>
            <a:endParaRPr/>
          </a:p>
        </p:txBody>
      </p:sp>
      <p:sp>
        <p:nvSpPr>
          <p:cNvPr id="493" name="Google Shape;493;g118e2a9b439_0_11"/>
          <p:cNvSpPr/>
          <p:nvPr/>
        </p:nvSpPr>
        <p:spPr>
          <a:xfrm flipH="1">
            <a:off x="8507725" y="6092800"/>
            <a:ext cx="7668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부츠</a:t>
            </a:r>
            <a:endParaRPr/>
          </a:p>
        </p:txBody>
      </p:sp>
      <p:sp>
        <p:nvSpPr>
          <p:cNvPr id="494" name="Google Shape;494;g118e2a9b439_0_11"/>
          <p:cNvSpPr/>
          <p:nvPr/>
        </p:nvSpPr>
        <p:spPr>
          <a:xfrm flipH="1">
            <a:off x="8507725" y="5288500"/>
            <a:ext cx="7668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시계</a:t>
            </a:r>
            <a:endParaRPr/>
          </a:p>
        </p:txBody>
      </p:sp>
      <p:cxnSp>
        <p:nvCxnSpPr>
          <p:cNvPr id="495" name="Google Shape;495;g118e2a9b439_0_11"/>
          <p:cNvCxnSpPr>
            <a:stCxn id="491" idx="1"/>
            <a:endCxn id="493" idx="3"/>
          </p:cNvCxnSpPr>
          <p:nvPr/>
        </p:nvCxnSpPr>
        <p:spPr>
          <a:xfrm>
            <a:off x="8003675" y="5347375"/>
            <a:ext cx="504000" cy="1068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g118e2a9b439_0_11"/>
          <p:cNvCxnSpPr>
            <a:stCxn id="491" idx="1"/>
            <a:endCxn id="492" idx="3"/>
          </p:cNvCxnSpPr>
          <p:nvPr/>
        </p:nvCxnSpPr>
        <p:spPr>
          <a:xfrm flipH="1" rot="10800000">
            <a:off x="8003675" y="4794775"/>
            <a:ext cx="504000" cy="5526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g118e2a9b439_0_11"/>
          <p:cNvCxnSpPr>
            <a:stCxn id="491" idx="1"/>
            <a:endCxn id="494" idx="3"/>
          </p:cNvCxnSpPr>
          <p:nvPr/>
        </p:nvCxnSpPr>
        <p:spPr>
          <a:xfrm>
            <a:off x="8003675" y="5347375"/>
            <a:ext cx="504000" cy="2643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g118e2a9b439_0_11"/>
          <p:cNvSpPr/>
          <p:nvPr/>
        </p:nvSpPr>
        <p:spPr>
          <a:xfrm flipH="1">
            <a:off x="6871725" y="3489425"/>
            <a:ext cx="1118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도착지점 도착</a:t>
            </a:r>
            <a:endParaRPr/>
          </a:p>
        </p:txBody>
      </p:sp>
      <p:sp>
        <p:nvSpPr>
          <p:cNvPr id="499" name="Google Shape;499;g118e2a9b439_0_11"/>
          <p:cNvSpPr/>
          <p:nvPr/>
        </p:nvSpPr>
        <p:spPr>
          <a:xfrm flipH="1">
            <a:off x="9542325" y="6092800"/>
            <a:ext cx="1118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이동속도 증가</a:t>
            </a:r>
            <a:endParaRPr/>
          </a:p>
        </p:txBody>
      </p:sp>
      <p:sp>
        <p:nvSpPr>
          <p:cNvPr id="500" name="Google Shape;500;g118e2a9b439_0_11"/>
          <p:cNvSpPr/>
          <p:nvPr/>
        </p:nvSpPr>
        <p:spPr>
          <a:xfrm flipH="1">
            <a:off x="9542525" y="5288500"/>
            <a:ext cx="1118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타이머 시간 증가</a:t>
            </a:r>
            <a:endParaRPr/>
          </a:p>
        </p:txBody>
      </p:sp>
      <p:cxnSp>
        <p:nvCxnSpPr>
          <p:cNvPr id="501" name="Google Shape;501;g118e2a9b439_0_11"/>
          <p:cNvCxnSpPr>
            <a:stCxn id="494" idx="1"/>
            <a:endCxn id="500" idx="3"/>
          </p:cNvCxnSpPr>
          <p:nvPr/>
        </p:nvCxnSpPr>
        <p:spPr>
          <a:xfrm>
            <a:off x="9274525" y="5611750"/>
            <a:ext cx="267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2" name="Google Shape;502;g118e2a9b439_0_11"/>
          <p:cNvCxnSpPr>
            <a:stCxn id="493" idx="1"/>
            <a:endCxn id="499" idx="3"/>
          </p:cNvCxnSpPr>
          <p:nvPr/>
        </p:nvCxnSpPr>
        <p:spPr>
          <a:xfrm>
            <a:off x="9274525" y="6416050"/>
            <a:ext cx="267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g118e2a9b439_0_11"/>
          <p:cNvSpPr/>
          <p:nvPr/>
        </p:nvSpPr>
        <p:spPr>
          <a:xfrm flipH="1">
            <a:off x="9045375" y="3489375"/>
            <a:ext cx="1118100" cy="646500"/>
          </a:xfrm>
          <a:prstGeom prst="roundRect">
            <a:avLst>
              <a:gd fmla="val 10000" name="adj"/>
            </a:avLst>
          </a:prstGeom>
          <a:solidFill>
            <a:srgbClr val="CEE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탈출성공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팝업</a:t>
            </a:r>
            <a:endParaRPr/>
          </a:p>
        </p:txBody>
      </p:sp>
      <p:cxnSp>
        <p:nvCxnSpPr>
          <p:cNvPr id="504" name="Google Shape;504;g118e2a9b439_0_11"/>
          <p:cNvCxnSpPr>
            <a:stCxn id="498" idx="1"/>
            <a:endCxn id="503" idx="3"/>
          </p:cNvCxnSpPr>
          <p:nvPr/>
        </p:nvCxnSpPr>
        <p:spPr>
          <a:xfrm>
            <a:off x="7989825" y="3812675"/>
            <a:ext cx="1055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g118e2a9b439_0_11"/>
          <p:cNvCxnSpPr>
            <a:stCxn id="503" idx="1"/>
            <a:endCxn id="484" idx="3"/>
          </p:cNvCxnSpPr>
          <p:nvPr/>
        </p:nvCxnSpPr>
        <p:spPr>
          <a:xfrm>
            <a:off x="10163475" y="3812625"/>
            <a:ext cx="588900" cy="2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g118e2a9b439_0_11"/>
          <p:cNvCxnSpPr>
            <a:stCxn id="483" idx="1"/>
            <a:endCxn id="491" idx="3"/>
          </p:cNvCxnSpPr>
          <p:nvPr/>
        </p:nvCxnSpPr>
        <p:spPr>
          <a:xfrm>
            <a:off x="6336375" y="4925125"/>
            <a:ext cx="534300" cy="4224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g118e2a9b439_0_11"/>
          <p:cNvCxnSpPr>
            <a:stCxn id="488" idx="1"/>
            <a:endCxn id="491" idx="3"/>
          </p:cNvCxnSpPr>
          <p:nvPr/>
        </p:nvCxnSpPr>
        <p:spPr>
          <a:xfrm flipH="1" rot="10800000">
            <a:off x="6336375" y="5347450"/>
            <a:ext cx="534300" cy="4221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g118e2a9b439_0_11"/>
          <p:cNvCxnSpPr>
            <a:stCxn id="492" idx="1"/>
            <a:endCxn id="498" idx="2"/>
          </p:cNvCxnSpPr>
          <p:nvPr/>
        </p:nvCxnSpPr>
        <p:spPr>
          <a:xfrm rot="10800000">
            <a:off x="7430725" y="4135900"/>
            <a:ext cx="1843800" cy="658800"/>
          </a:xfrm>
          <a:prstGeom prst="bentConnector4">
            <a:avLst>
              <a:gd fmla="val -12915" name="adj1"/>
              <a:gd fmla="val 5934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119b8696c9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77" y="1232025"/>
            <a:ext cx="9703099" cy="54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19b8696c9d_0_26"/>
          <p:cNvSpPr txBox="1"/>
          <p:nvPr/>
        </p:nvSpPr>
        <p:spPr>
          <a:xfrm>
            <a:off x="4975400" y="5091950"/>
            <a:ext cx="38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특정 좌표에 배치된 오브젝트(블럭,사다리)</a:t>
            </a:r>
            <a:endParaRPr sz="12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5" name="Google Shape;515;g119b8696c9d_0_26"/>
          <p:cNvSpPr txBox="1"/>
          <p:nvPr/>
        </p:nvSpPr>
        <p:spPr>
          <a:xfrm>
            <a:off x="1685375" y="5190575"/>
            <a:ext cx="28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화면을 구성하는 요소들의 변수명</a:t>
            </a:r>
            <a:endParaRPr sz="12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6" name="Google Shape;516;g119b8696c9d_0_26"/>
          <p:cNvSpPr txBox="1"/>
          <p:nvPr>
            <p:ph idx="4294967295" type="title"/>
          </p:nvPr>
        </p:nvSpPr>
        <p:spPr>
          <a:xfrm>
            <a:off x="1131728" y="2582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6-2. 클래스 다이어그램</a:t>
            </a:r>
            <a:r>
              <a:rPr lang="ko-KR" sz="3790"/>
              <a:t> – </a:t>
            </a:r>
            <a:r>
              <a:rPr lang="ko-KR" sz="2440"/>
              <a:t>(</a:t>
            </a:r>
            <a:r>
              <a:rPr lang="ko-KR" sz="2140"/>
              <a:t>Class DIAGRAM</a:t>
            </a:r>
            <a:r>
              <a:rPr lang="ko-KR" sz="2440"/>
              <a:t>)</a:t>
            </a:r>
            <a:endParaRPr sz="379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119b8696c9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275" y="1197425"/>
            <a:ext cx="9197800" cy="51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19b8696c9d_0_33"/>
          <p:cNvSpPr txBox="1"/>
          <p:nvPr/>
        </p:nvSpPr>
        <p:spPr>
          <a:xfrm>
            <a:off x="3845875" y="5172650"/>
            <a:ext cx="22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게임시작시 흐르는 시간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3" name="Google Shape;523;g119b8696c9d_0_33"/>
          <p:cNvSpPr txBox="1"/>
          <p:nvPr/>
        </p:nvSpPr>
        <p:spPr>
          <a:xfrm>
            <a:off x="6382875" y="5239200"/>
            <a:ext cx="285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캐릭터 움직임 여부 판정 쓰레드</a:t>
            </a:r>
            <a:endParaRPr b="1" sz="12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4" name="Google Shape;524;g119b8696c9d_0_33"/>
          <p:cNvSpPr txBox="1"/>
          <p:nvPr/>
        </p:nvSpPr>
        <p:spPr>
          <a:xfrm>
            <a:off x="8727150" y="4052075"/>
            <a:ext cx="22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탈출구 쓰레드</a:t>
            </a:r>
            <a:endParaRPr b="1" sz="12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5" name="Google Shape;525;g119b8696c9d_0_33"/>
          <p:cNvSpPr txBox="1"/>
          <p:nvPr/>
        </p:nvSpPr>
        <p:spPr>
          <a:xfrm>
            <a:off x="1931875" y="1792975"/>
            <a:ext cx="22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아이템 쓰레드1,2…6</a:t>
            </a:r>
            <a:endParaRPr b="1" sz="12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6" name="Google Shape;526;g119b8696c9d_0_33"/>
          <p:cNvSpPr txBox="1"/>
          <p:nvPr>
            <p:ph idx="4294967295" type="title"/>
          </p:nvPr>
        </p:nvSpPr>
        <p:spPr>
          <a:xfrm>
            <a:off x="1131728" y="2582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90"/>
              <a:buFont typeface="Impact"/>
              <a:buNone/>
            </a:pPr>
            <a:r>
              <a:rPr lang="ko-KR" sz="3090"/>
              <a:t>6-2</a:t>
            </a:r>
            <a:r>
              <a:rPr lang="ko-KR" sz="3090"/>
              <a:t>. 클래스 다이어그램</a:t>
            </a:r>
            <a:r>
              <a:rPr lang="ko-KR" sz="3790"/>
              <a:t> – </a:t>
            </a:r>
            <a:r>
              <a:rPr lang="ko-KR" sz="2440"/>
              <a:t>(</a:t>
            </a:r>
            <a:r>
              <a:rPr lang="ko-KR" sz="2140"/>
              <a:t>Class DIAGRAM</a:t>
            </a:r>
            <a:r>
              <a:rPr lang="ko-KR" sz="2440"/>
              <a:t>)</a:t>
            </a:r>
            <a:endParaRPr sz="379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ee829d46_2_3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1.개요</a:t>
            </a:r>
            <a:endParaRPr/>
          </a:p>
        </p:txBody>
      </p:sp>
      <p:sp>
        <p:nvSpPr>
          <p:cNvPr id="126" name="Google Shape;126;g119ee829d46_2_3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우리는 왜 “메이플 이즈 러너”를 (어쩌다) 제작하게 되었나…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9ee829d46_2_69"/>
          <p:cNvSpPr txBox="1"/>
          <p:nvPr>
            <p:ph type="title"/>
          </p:nvPr>
        </p:nvSpPr>
        <p:spPr>
          <a:xfrm>
            <a:off x="3242929" y="1073888"/>
            <a:ext cx="8187000" cy="40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7</a:t>
            </a:r>
            <a:r>
              <a:rPr lang="ko-KR"/>
              <a:t>.시현 화면</a:t>
            </a:r>
            <a:endParaRPr/>
          </a:p>
        </p:txBody>
      </p:sp>
      <p:sp>
        <p:nvSpPr>
          <p:cNvPr id="532" name="Google Shape;532;g119ee829d46_2_69"/>
          <p:cNvSpPr txBox="1"/>
          <p:nvPr>
            <p:ph idx="1" type="body"/>
          </p:nvPr>
        </p:nvSpPr>
        <p:spPr>
          <a:xfrm>
            <a:off x="3242930" y="5159781"/>
            <a:ext cx="7017600" cy="9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/>
              <a:t>때밀이 들고 튀어라!!!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9e5d022f7_2_91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시작 팝업</a:t>
            </a:r>
            <a:r>
              <a:rPr lang="ko-KR" sz="3600"/>
              <a:t>)</a:t>
            </a:r>
            <a:endParaRPr/>
          </a:p>
        </p:txBody>
      </p:sp>
      <p:sp>
        <p:nvSpPr>
          <p:cNvPr id="538" name="Google Shape;538;g119e5d022f7_2_91"/>
          <p:cNvSpPr txBox="1"/>
          <p:nvPr/>
        </p:nvSpPr>
        <p:spPr>
          <a:xfrm>
            <a:off x="947975" y="4068300"/>
            <a:ext cx="4547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게임 시작전 간략한 게임에 대한 설명 및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탈출 조건 확인 후 게임 시작할 수 있도록 유도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39" name="Google Shape;539;g119e5d022f7_2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950" y="2200038"/>
            <a:ext cx="3105150" cy="13620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0" name="Google Shape;540;g119e5d022f7_2_91"/>
          <p:cNvCxnSpPr/>
          <p:nvPr/>
        </p:nvCxnSpPr>
        <p:spPr>
          <a:xfrm flipH="1" rot="10800000">
            <a:off x="4773475" y="1794075"/>
            <a:ext cx="1262400" cy="41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g119e5d022f7_2_91"/>
          <p:cNvCxnSpPr/>
          <p:nvPr/>
        </p:nvCxnSpPr>
        <p:spPr>
          <a:xfrm>
            <a:off x="4778275" y="3562125"/>
            <a:ext cx="1220100" cy="226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g119e5d022f7_2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57" y="1803725"/>
            <a:ext cx="5987144" cy="3998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9e5d022f7_2_105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게임 화면 - 타이틀바</a:t>
            </a:r>
            <a:r>
              <a:rPr lang="ko-KR" sz="3600"/>
              <a:t>)</a:t>
            </a:r>
            <a:endParaRPr/>
          </a:p>
        </p:txBody>
      </p:sp>
      <p:pic>
        <p:nvPicPr>
          <p:cNvPr id="548" name="Google Shape;548;g119e5d022f7_2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296210"/>
            <a:ext cx="5321874" cy="40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19e5d022f7_2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25" y="5572024"/>
            <a:ext cx="4457800" cy="119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g119e5d022f7_2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399" y="1305560"/>
            <a:ext cx="5388200" cy="35758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1" name="Google Shape;551;g119e5d022f7_2_105"/>
          <p:cNvSpPr/>
          <p:nvPr/>
        </p:nvSpPr>
        <p:spPr>
          <a:xfrm>
            <a:off x="1167925" y="5064075"/>
            <a:ext cx="5322000" cy="29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g119e5d022f7_2_105"/>
          <p:cNvCxnSpPr>
            <a:stCxn id="551" idx="3"/>
          </p:cNvCxnSpPr>
          <p:nvPr/>
        </p:nvCxnSpPr>
        <p:spPr>
          <a:xfrm flipH="1" rot="10800000">
            <a:off x="6489925" y="1298625"/>
            <a:ext cx="162600" cy="39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g119e5d022f7_2_105"/>
          <p:cNvCxnSpPr>
            <a:stCxn id="551" idx="1"/>
            <a:endCxn id="549" idx="1"/>
          </p:cNvCxnSpPr>
          <p:nvPr/>
        </p:nvCxnSpPr>
        <p:spPr>
          <a:xfrm>
            <a:off x="1167925" y="5213625"/>
            <a:ext cx="237900" cy="95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119e5d022f7_2_105"/>
          <p:cNvCxnSpPr>
            <a:endCxn id="549" idx="3"/>
          </p:cNvCxnSpPr>
          <p:nvPr/>
        </p:nvCxnSpPr>
        <p:spPr>
          <a:xfrm flipH="1">
            <a:off x="5863525" y="5358974"/>
            <a:ext cx="635400" cy="8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g119e5d022f7_2_105"/>
          <p:cNvCxnSpPr>
            <a:stCxn id="551" idx="3"/>
            <a:endCxn id="550" idx="2"/>
          </p:cNvCxnSpPr>
          <p:nvPr/>
        </p:nvCxnSpPr>
        <p:spPr>
          <a:xfrm flipH="1" rot="10800000">
            <a:off x="6489925" y="4881525"/>
            <a:ext cx="2855700" cy="33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g119e5d022f7_2_105"/>
          <p:cNvSpPr txBox="1"/>
          <p:nvPr/>
        </p:nvSpPr>
        <p:spPr>
          <a:xfrm>
            <a:off x="6769400" y="5496150"/>
            <a:ext cx="5152200" cy="59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게임에서 획득한 아이템과 남은 시간을 표시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9e5d022f7_2_117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게임 화면 - 캐릭터</a:t>
            </a:r>
            <a:r>
              <a:rPr lang="ko-KR" sz="3600"/>
              <a:t>)</a:t>
            </a:r>
            <a:endParaRPr/>
          </a:p>
        </p:txBody>
      </p:sp>
      <p:pic>
        <p:nvPicPr>
          <p:cNvPr id="562" name="Google Shape;562;g119e5d022f7_2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296210"/>
            <a:ext cx="5321874" cy="401510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19e5d022f7_2_117"/>
          <p:cNvSpPr/>
          <p:nvPr/>
        </p:nvSpPr>
        <p:spPr>
          <a:xfrm>
            <a:off x="3485075" y="3083300"/>
            <a:ext cx="5325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g119e5d022f7_2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824" y="2389810"/>
            <a:ext cx="381000" cy="6000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5" name="Google Shape;565;g119e5d022f7_2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887" y="2908460"/>
            <a:ext cx="409575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6" name="Google Shape;566;g119e5d022f7_2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2799" y="2908460"/>
            <a:ext cx="409575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g119e5d022f7_2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0399" y="2590810"/>
            <a:ext cx="390525" cy="6191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g119e5d022f7_2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1950" y="5365750"/>
            <a:ext cx="4335650" cy="14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g119e5d022f7_2_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7749" y="1296210"/>
            <a:ext cx="4647104" cy="54000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g119e5d022f7_2_117"/>
          <p:cNvSpPr txBox="1"/>
          <p:nvPr/>
        </p:nvSpPr>
        <p:spPr>
          <a:xfrm>
            <a:off x="1257300" y="3769325"/>
            <a:ext cx="5170800" cy="4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900FF"/>
              </a:gs>
            </a:gsLst>
            <a:lin ang="10800025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Char char="●"/>
            </a:pPr>
            <a:r>
              <a:rPr lang="ko-KR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방향키 입력을 받아 모션 변경함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9ee829d46_2_93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게임 화면 - 배경</a:t>
            </a:r>
            <a:r>
              <a:rPr lang="ko-KR" sz="3600"/>
              <a:t>)</a:t>
            </a:r>
            <a:endParaRPr/>
          </a:p>
        </p:txBody>
      </p:sp>
      <p:pic>
        <p:nvPicPr>
          <p:cNvPr id="576" name="Google Shape;576;g119ee829d46_2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296210"/>
            <a:ext cx="5321874" cy="401510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19ee829d46_2_93"/>
          <p:cNvSpPr/>
          <p:nvPr/>
        </p:nvSpPr>
        <p:spPr>
          <a:xfrm>
            <a:off x="1177125" y="1513625"/>
            <a:ext cx="5322000" cy="35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g119ee829d46_2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525" y="1534160"/>
            <a:ext cx="5388075" cy="190742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g119ee829d46_2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525" y="3593988"/>
            <a:ext cx="1838325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0" name="Google Shape;580;g119ee829d46_2_93"/>
          <p:cNvCxnSpPr/>
          <p:nvPr/>
        </p:nvCxnSpPr>
        <p:spPr>
          <a:xfrm>
            <a:off x="6508975" y="1518750"/>
            <a:ext cx="150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g119ee829d46_2_93"/>
          <p:cNvCxnSpPr/>
          <p:nvPr/>
        </p:nvCxnSpPr>
        <p:spPr>
          <a:xfrm rot="10800000">
            <a:off x="6508875" y="5103325"/>
            <a:ext cx="141600" cy="114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g119ee829d46_2_93"/>
          <p:cNvSpPr txBox="1"/>
          <p:nvPr/>
        </p:nvSpPr>
        <p:spPr>
          <a:xfrm>
            <a:off x="1121325" y="5840425"/>
            <a:ext cx="54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방향키 입력을 받아 배경 위치 이동 함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3" name="Google Shape;583;g119ee829d46_2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050" y="4310979"/>
            <a:ext cx="5388074" cy="192964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9e5d022f7_2_129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게임 화면 - 지형지물</a:t>
            </a:r>
            <a:r>
              <a:rPr lang="ko-KR" sz="3600"/>
              <a:t>)</a:t>
            </a:r>
            <a:endParaRPr/>
          </a:p>
        </p:txBody>
      </p:sp>
      <p:pic>
        <p:nvPicPr>
          <p:cNvPr id="589" name="Google Shape;589;g119e5d022f7_2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296210"/>
            <a:ext cx="5321874" cy="401510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19e5d022f7_2_129"/>
          <p:cNvSpPr/>
          <p:nvPr/>
        </p:nvSpPr>
        <p:spPr>
          <a:xfrm>
            <a:off x="2345175" y="2223725"/>
            <a:ext cx="532500" cy="124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19e5d022f7_2_129"/>
          <p:cNvSpPr/>
          <p:nvPr/>
        </p:nvSpPr>
        <p:spPr>
          <a:xfrm>
            <a:off x="2345175" y="1547138"/>
            <a:ext cx="2880600" cy="28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19e5d022f7_2_129"/>
          <p:cNvSpPr/>
          <p:nvPr/>
        </p:nvSpPr>
        <p:spPr>
          <a:xfrm>
            <a:off x="4693275" y="1977250"/>
            <a:ext cx="532500" cy="37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119e5d022f7_2_129"/>
          <p:cNvSpPr/>
          <p:nvPr/>
        </p:nvSpPr>
        <p:spPr>
          <a:xfrm>
            <a:off x="1177125" y="3521825"/>
            <a:ext cx="5322000" cy="37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g119e5d022f7_2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497" y="1296200"/>
            <a:ext cx="5374628" cy="21701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5" name="Google Shape;595;g119e5d022f7_2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750" y="5392550"/>
            <a:ext cx="5433600" cy="135360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6" name="Google Shape;596;g119e5d022f7_2_129"/>
          <p:cNvSpPr txBox="1"/>
          <p:nvPr/>
        </p:nvSpPr>
        <p:spPr>
          <a:xfrm>
            <a:off x="6591000" y="5869250"/>
            <a:ext cx="54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각 블럭의 좌표값을 받아 블록, 사다리, 데코용 블록 배치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7" name="Google Shape;597;g119e5d022f7_2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0500" y="3565275"/>
            <a:ext cx="5374626" cy="186758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d3c147271_0_6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게임 화면 - 아이템</a:t>
            </a:r>
            <a:r>
              <a:rPr lang="ko-KR" sz="3600"/>
              <a:t>)</a:t>
            </a:r>
            <a:endParaRPr/>
          </a:p>
        </p:txBody>
      </p:sp>
      <p:grpSp>
        <p:nvGrpSpPr>
          <p:cNvPr id="603" name="Google Shape;603;g11d3c147271_0_6"/>
          <p:cNvGrpSpPr/>
          <p:nvPr/>
        </p:nvGrpSpPr>
        <p:grpSpPr>
          <a:xfrm>
            <a:off x="1005038" y="1352250"/>
            <a:ext cx="1666887" cy="2058431"/>
            <a:chOff x="4057900" y="3535025"/>
            <a:chExt cx="1666887" cy="2058431"/>
          </a:xfrm>
        </p:grpSpPr>
        <p:pic>
          <p:nvPicPr>
            <p:cNvPr id="604" name="Google Shape;604;g11d3c147271_0_6"/>
            <p:cNvPicPr preferRelativeResize="0"/>
            <p:nvPr/>
          </p:nvPicPr>
          <p:blipFill rotWithShape="1">
            <a:blip r:embed="rId3">
              <a:alphaModFix/>
            </a:blip>
            <a:srcRect b="7338" l="32675" r="9460" t="0"/>
            <a:stretch/>
          </p:blipFill>
          <p:spPr>
            <a:xfrm>
              <a:off x="4057900" y="3535025"/>
              <a:ext cx="1666875" cy="205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g11d3c147271_0_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57912" y="3545581"/>
              <a:ext cx="1666875" cy="204787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606" name="Google Shape;606;g11d3c147271_0_6"/>
          <p:cNvPicPr preferRelativeResize="0"/>
          <p:nvPr/>
        </p:nvPicPr>
        <p:blipFill rotWithShape="1">
          <a:blip r:embed="rId5">
            <a:alphaModFix/>
          </a:blip>
          <a:srcRect b="38238" l="78141" r="9428" t="44993"/>
          <a:stretch/>
        </p:blipFill>
        <p:spPr>
          <a:xfrm>
            <a:off x="2823507" y="1352250"/>
            <a:ext cx="1936074" cy="196871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7" name="Google Shape;607;g11d3c147271_0_6"/>
          <p:cNvPicPr preferRelativeResize="0"/>
          <p:nvPr/>
        </p:nvPicPr>
        <p:blipFill rotWithShape="1">
          <a:blip r:embed="rId6">
            <a:alphaModFix/>
          </a:blip>
          <a:srcRect b="77358" l="51943" r="37563" t="9609"/>
          <a:stretch/>
        </p:blipFill>
        <p:spPr>
          <a:xfrm>
            <a:off x="4911163" y="1352250"/>
            <a:ext cx="1786405" cy="19687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8" name="Google Shape;608;g11d3c147271_0_6"/>
          <p:cNvPicPr preferRelativeResize="0"/>
          <p:nvPr/>
        </p:nvPicPr>
        <p:blipFill rotWithShape="1">
          <a:blip r:embed="rId7">
            <a:alphaModFix/>
          </a:blip>
          <a:srcRect b="39022" l="59314" r="32569" t="49158"/>
          <a:stretch/>
        </p:blipFill>
        <p:spPr>
          <a:xfrm>
            <a:off x="6849150" y="1357525"/>
            <a:ext cx="1858214" cy="20478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9" name="Google Shape;609;g11d3c147271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6100" y="2796400"/>
            <a:ext cx="4955174" cy="395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0" name="Google Shape;610;g11d3c147271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0525" y="4199625"/>
            <a:ext cx="5848451" cy="2552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g11d3c147271_0_6"/>
          <p:cNvSpPr txBox="1"/>
          <p:nvPr/>
        </p:nvSpPr>
        <p:spPr>
          <a:xfrm>
            <a:off x="1257300" y="3605050"/>
            <a:ext cx="54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왼쪽부터 탈출 포탈,  속도UP,  열쇠, 시간 + 아이템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9e5d022f7_1_63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좌우 이동</a:t>
            </a:r>
            <a:r>
              <a:rPr lang="ko-KR" sz="3600"/>
              <a:t>)</a:t>
            </a:r>
            <a:endParaRPr/>
          </a:p>
        </p:txBody>
      </p:sp>
      <p:sp>
        <p:nvSpPr>
          <p:cNvPr id="617" name="Google Shape;617;g119e5d022f7_1_63"/>
          <p:cNvSpPr txBox="1"/>
          <p:nvPr/>
        </p:nvSpPr>
        <p:spPr>
          <a:xfrm>
            <a:off x="1064913" y="5483675"/>
            <a:ext cx="5433600" cy="72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캐릭터의 좌우 이동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사다리와 맞 닿지 않으면 위 아래로 이동 불가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8" name="Google Shape;618;g119e5d022f7_1_63"/>
          <p:cNvPicPr preferRelativeResize="0"/>
          <p:nvPr/>
        </p:nvPicPr>
        <p:blipFill rotWithShape="1">
          <a:blip r:embed="rId3">
            <a:alphaModFix/>
          </a:blip>
          <a:srcRect b="40033" l="0" r="0" t="0"/>
          <a:stretch/>
        </p:blipFill>
        <p:spPr>
          <a:xfrm>
            <a:off x="6581750" y="1686550"/>
            <a:ext cx="5207625" cy="18336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9" name="Google Shape;619;g119e5d022f7_1_63"/>
          <p:cNvPicPr preferRelativeResize="0"/>
          <p:nvPr/>
        </p:nvPicPr>
        <p:blipFill rotWithShape="1">
          <a:blip r:embed="rId3">
            <a:alphaModFix/>
          </a:blip>
          <a:srcRect b="0" l="0" r="0" t="59695"/>
          <a:stretch/>
        </p:blipFill>
        <p:spPr>
          <a:xfrm>
            <a:off x="6581750" y="4045250"/>
            <a:ext cx="5207625" cy="1232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0" name="Google Shape;620;g119e5d022f7_1_63"/>
          <p:cNvSpPr txBox="1"/>
          <p:nvPr/>
        </p:nvSpPr>
        <p:spPr>
          <a:xfrm>
            <a:off x="6657675" y="1291400"/>
            <a:ext cx="2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좌측 이동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21" name="Google Shape;621;g119e5d022f7_1_63"/>
          <p:cNvSpPr txBox="1"/>
          <p:nvPr/>
        </p:nvSpPr>
        <p:spPr>
          <a:xfrm>
            <a:off x="6657675" y="36539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우</a:t>
            </a:r>
            <a:r>
              <a:rPr b="1" lang="ko-KR">
                <a:latin typeface="Impact"/>
                <a:ea typeface="Impact"/>
                <a:cs typeface="Impact"/>
                <a:sym typeface="Impact"/>
              </a:rPr>
              <a:t>측 이동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22" name="Google Shape;622;g119e5d022f7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725" y="1305550"/>
            <a:ext cx="5299976" cy="396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9e5d022f7_1_70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상하</a:t>
            </a:r>
            <a:r>
              <a:rPr lang="ko-KR" sz="3266"/>
              <a:t>이동</a:t>
            </a:r>
            <a:r>
              <a:rPr lang="ko-KR" sz="3600"/>
              <a:t>)</a:t>
            </a:r>
            <a:endParaRPr/>
          </a:p>
        </p:txBody>
      </p:sp>
      <p:sp>
        <p:nvSpPr>
          <p:cNvPr id="628" name="Google Shape;628;g119e5d022f7_1_70"/>
          <p:cNvSpPr txBox="1"/>
          <p:nvPr/>
        </p:nvSpPr>
        <p:spPr>
          <a:xfrm>
            <a:off x="1094800" y="5397325"/>
            <a:ext cx="54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캐릭터가 사다리를 통해</a:t>
            </a: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 상하 이동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29" name="Google Shape;629;g119e5d022f7_1_70"/>
          <p:cNvPicPr preferRelativeResize="0"/>
          <p:nvPr/>
        </p:nvPicPr>
        <p:blipFill rotWithShape="1">
          <a:blip r:embed="rId3">
            <a:alphaModFix/>
          </a:blip>
          <a:srcRect b="54660" l="0" r="0" t="0"/>
          <a:stretch/>
        </p:blipFill>
        <p:spPr>
          <a:xfrm>
            <a:off x="6740875" y="1762751"/>
            <a:ext cx="4765325" cy="1162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0" name="Google Shape;630;g119e5d022f7_1_70"/>
          <p:cNvPicPr preferRelativeResize="0"/>
          <p:nvPr/>
        </p:nvPicPr>
        <p:blipFill rotWithShape="1">
          <a:blip r:embed="rId3">
            <a:alphaModFix/>
          </a:blip>
          <a:srcRect b="0" l="0" r="0" t="44769"/>
          <a:stretch/>
        </p:blipFill>
        <p:spPr>
          <a:xfrm>
            <a:off x="6740875" y="3748448"/>
            <a:ext cx="4765325" cy="1415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g119e5d022f7_1_70"/>
          <p:cNvSpPr txBox="1"/>
          <p:nvPr/>
        </p:nvSpPr>
        <p:spPr>
          <a:xfrm>
            <a:off x="6657675" y="1291400"/>
            <a:ext cx="2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위로</a:t>
            </a:r>
            <a:r>
              <a:rPr b="1" lang="ko-KR">
                <a:latin typeface="Impact"/>
                <a:ea typeface="Impact"/>
                <a:cs typeface="Impact"/>
                <a:sym typeface="Impact"/>
              </a:rPr>
              <a:t> 이동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2" name="Google Shape;632;g119e5d022f7_1_70"/>
          <p:cNvSpPr txBox="1"/>
          <p:nvPr/>
        </p:nvSpPr>
        <p:spPr>
          <a:xfrm>
            <a:off x="6657675" y="32729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아래</a:t>
            </a:r>
            <a:r>
              <a:rPr b="1" lang="ko-KR">
                <a:latin typeface="Impact"/>
                <a:ea typeface="Impact"/>
                <a:cs typeface="Impact"/>
                <a:sym typeface="Impact"/>
              </a:rPr>
              <a:t> 이동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33" name="Google Shape;633;g119e5d022f7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00" y="1235350"/>
            <a:ext cx="5513801" cy="391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9e5d022f7_1_76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신발 아이템</a:t>
            </a:r>
            <a:r>
              <a:rPr lang="ko-KR" sz="3600"/>
              <a:t>)</a:t>
            </a:r>
            <a:endParaRPr/>
          </a:p>
        </p:txBody>
      </p:sp>
      <p:sp>
        <p:nvSpPr>
          <p:cNvPr id="639" name="Google Shape;639;g119e5d022f7_1_76"/>
          <p:cNvSpPr txBox="1"/>
          <p:nvPr/>
        </p:nvSpPr>
        <p:spPr>
          <a:xfrm>
            <a:off x="947075" y="5244900"/>
            <a:ext cx="5433600" cy="7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캐릭터가 신발 아이템에 닿으면 스피드 5증가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증가된 스피드는 영구적으로 적용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0" name="Google Shape;640;g119e5d022f7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375" y="2143750"/>
            <a:ext cx="5023201" cy="2325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1" name="Google Shape;641;g119e5d022f7_1_76"/>
          <p:cNvSpPr txBox="1"/>
          <p:nvPr/>
        </p:nvSpPr>
        <p:spPr>
          <a:xfrm>
            <a:off x="6581475" y="1672725"/>
            <a:ext cx="3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신발</a:t>
            </a:r>
            <a:r>
              <a:rPr b="1" lang="ko-KR">
                <a:latin typeface="Impact"/>
                <a:ea typeface="Impact"/>
                <a:cs typeface="Impact"/>
                <a:sym typeface="Impact"/>
              </a:rPr>
              <a:t> 아이템 획득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2" name="Google Shape;642;g119e5d022f7_1_76"/>
          <p:cNvSpPr/>
          <p:nvPr/>
        </p:nvSpPr>
        <p:spPr>
          <a:xfrm>
            <a:off x="7566750" y="3206275"/>
            <a:ext cx="1207800" cy="59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19e5d022f7_1_76"/>
          <p:cNvSpPr/>
          <p:nvPr/>
        </p:nvSpPr>
        <p:spPr>
          <a:xfrm>
            <a:off x="8774550" y="3693550"/>
            <a:ext cx="9975" cy="1118050"/>
          </a:xfrm>
          <a:custGeom>
            <a:rect b="b" l="l" r="r" t="t"/>
            <a:pathLst>
              <a:path extrusionOk="0" h="44722" w="399">
                <a:moveTo>
                  <a:pt x="0" y="0"/>
                </a:moveTo>
                <a:cubicBezTo>
                  <a:pt x="67" y="7454"/>
                  <a:pt x="333" y="37268"/>
                  <a:pt x="399" y="4472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4" name="Google Shape;644;g119e5d022f7_1_76"/>
          <p:cNvSpPr txBox="1"/>
          <p:nvPr/>
        </p:nvSpPr>
        <p:spPr>
          <a:xfrm>
            <a:off x="7454950" y="4808925"/>
            <a:ext cx="27252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신발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 아이템에 닿으면 맵에서 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아이템 제거 후 스피드 5증가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5" name="Google Shape;645;g119e5d022f7_1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305560"/>
            <a:ext cx="5194154" cy="373979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7d1b48cc_0_2"/>
          <p:cNvSpPr txBox="1"/>
          <p:nvPr>
            <p:ph type="title"/>
          </p:nvPr>
        </p:nvSpPr>
        <p:spPr>
          <a:xfrm>
            <a:off x="1251675" y="382375"/>
            <a:ext cx="40911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1390"/>
              <a:t>(motivation)</a:t>
            </a:r>
            <a:endParaRPr sz="2550"/>
          </a:p>
        </p:txBody>
      </p:sp>
      <p:sp>
        <p:nvSpPr>
          <p:cNvPr id="132" name="Google Shape;132;g1197d1b48cc_0_2"/>
          <p:cNvSpPr txBox="1"/>
          <p:nvPr/>
        </p:nvSpPr>
        <p:spPr>
          <a:xfrm>
            <a:off x="3418650" y="3319863"/>
            <a:ext cx="58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3" name="Google Shape;133;g1197d1b48c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12" y="1795413"/>
            <a:ext cx="8825987" cy="411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142875">
              <a:srgbClr val="000000">
                <a:alpha val="62000"/>
              </a:srgbClr>
            </a:outerShdw>
          </a:effectLst>
        </p:spPr>
      </p:pic>
      <p:sp>
        <p:nvSpPr>
          <p:cNvPr id="134" name="Google Shape;134;g1197d1b48cc_0_2"/>
          <p:cNvSpPr txBox="1"/>
          <p:nvPr/>
        </p:nvSpPr>
        <p:spPr>
          <a:xfrm>
            <a:off x="2364605" y="4381510"/>
            <a:ext cx="7762500" cy="143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146300" lIns="256025" spcFirstLastPara="1" rIns="25602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ko-KR" sz="2500">
                <a:solidFill>
                  <a:schemeClr val="lt1"/>
                </a:solidFill>
                <a:highlight>
                  <a:srgbClr val="295736"/>
                </a:highlight>
                <a:latin typeface="Gungsuh"/>
                <a:ea typeface="Gungsuh"/>
                <a:cs typeface="Gungsuh"/>
                <a:sym typeface="Gungsuh"/>
              </a:rPr>
              <a:t>우리는 게임을 만들고 싶었습니다.</a:t>
            </a:r>
            <a:endParaRPr b="1" sz="1300">
              <a:highlight>
                <a:srgbClr val="295736"/>
              </a:highlight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9e5d022f7_1_82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시간</a:t>
            </a:r>
            <a:r>
              <a:rPr lang="ko-KR" sz="3266"/>
              <a:t> 아이템</a:t>
            </a:r>
            <a:r>
              <a:rPr lang="ko-KR" sz="3600"/>
              <a:t>)</a:t>
            </a:r>
            <a:endParaRPr/>
          </a:p>
        </p:txBody>
      </p:sp>
      <p:sp>
        <p:nvSpPr>
          <p:cNvPr id="651" name="Google Shape;651;g119e5d022f7_1_82"/>
          <p:cNvSpPr txBox="1"/>
          <p:nvPr/>
        </p:nvSpPr>
        <p:spPr>
          <a:xfrm>
            <a:off x="1264963" y="5359575"/>
            <a:ext cx="4822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캐릭터가 시간 아이템에 닿으면 시간 20초 증가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2" name="Google Shape;652;g119e5d022f7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375" y="2296150"/>
            <a:ext cx="5073125" cy="2102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3" name="Google Shape;653;g119e5d022f7_1_82"/>
          <p:cNvSpPr txBox="1"/>
          <p:nvPr/>
        </p:nvSpPr>
        <p:spPr>
          <a:xfrm>
            <a:off x="6657675" y="1825125"/>
            <a:ext cx="3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시간 아이템 획득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4" name="Google Shape;654;g119e5d022f7_1_82"/>
          <p:cNvSpPr/>
          <p:nvPr/>
        </p:nvSpPr>
        <p:spPr>
          <a:xfrm>
            <a:off x="7566750" y="3404050"/>
            <a:ext cx="1207800" cy="28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19e5d022f7_1_82"/>
          <p:cNvSpPr/>
          <p:nvPr/>
        </p:nvSpPr>
        <p:spPr>
          <a:xfrm>
            <a:off x="8774550" y="3693550"/>
            <a:ext cx="9975" cy="1118050"/>
          </a:xfrm>
          <a:custGeom>
            <a:rect b="b" l="l" r="r" t="t"/>
            <a:pathLst>
              <a:path extrusionOk="0" h="44722" w="399">
                <a:moveTo>
                  <a:pt x="0" y="0"/>
                </a:moveTo>
                <a:cubicBezTo>
                  <a:pt x="67" y="7454"/>
                  <a:pt x="333" y="37268"/>
                  <a:pt x="399" y="4472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Google Shape;656;g119e5d022f7_1_82"/>
          <p:cNvSpPr txBox="1"/>
          <p:nvPr/>
        </p:nvSpPr>
        <p:spPr>
          <a:xfrm>
            <a:off x="7454950" y="4808925"/>
            <a:ext cx="27252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시간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 아이템에 닿으면 맵에서 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아이템 제거 후 20초 증가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57" name="Google Shape;657;g119e5d022f7_1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305550"/>
            <a:ext cx="5218526" cy="37573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9e5d022f7_1_88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열쇠</a:t>
            </a:r>
            <a:r>
              <a:rPr lang="ko-KR" sz="3266"/>
              <a:t> 아이템</a:t>
            </a:r>
            <a:r>
              <a:rPr lang="ko-KR" sz="3600"/>
              <a:t>)</a:t>
            </a:r>
            <a:endParaRPr/>
          </a:p>
        </p:txBody>
      </p:sp>
      <p:sp>
        <p:nvSpPr>
          <p:cNvPr id="663" name="Google Shape;663;g119e5d022f7_1_88"/>
          <p:cNvSpPr txBox="1"/>
          <p:nvPr/>
        </p:nvSpPr>
        <p:spPr>
          <a:xfrm>
            <a:off x="999988" y="5321125"/>
            <a:ext cx="5433600" cy="7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캐릭터가 열쇠 아이템의 범위에 닿으면 열쇠 획득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열쇠가 없으면 탈출할 수 없음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64" name="Google Shape;664;g119e5d022f7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75" y="2067550"/>
            <a:ext cx="4963299" cy="2351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5" name="Google Shape;665;g119e5d022f7_1_88"/>
          <p:cNvSpPr txBox="1"/>
          <p:nvPr/>
        </p:nvSpPr>
        <p:spPr>
          <a:xfrm>
            <a:off x="6657675" y="1596525"/>
            <a:ext cx="3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열쇠</a:t>
            </a:r>
            <a:r>
              <a:rPr b="1" lang="ko-KR">
                <a:latin typeface="Impact"/>
                <a:ea typeface="Impact"/>
                <a:cs typeface="Impact"/>
                <a:sym typeface="Impact"/>
              </a:rPr>
              <a:t> 아이템 획득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6" name="Google Shape;666;g119e5d022f7_1_88"/>
          <p:cNvSpPr/>
          <p:nvPr/>
        </p:nvSpPr>
        <p:spPr>
          <a:xfrm>
            <a:off x="7566750" y="3175450"/>
            <a:ext cx="1207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19e5d022f7_1_88"/>
          <p:cNvSpPr/>
          <p:nvPr/>
        </p:nvSpPr>
        <p:spPr>
          <a:xfrm>
            <a:off x="8774550" y="3464950"/>
            <a:ext cx="9975" cy="1118050"/>
          </a:xfrm>
          <a:custGeom>
            <a:rect b="b" l="l" r="r" t="t"/>
            <a:pathLst>
              <a:path extrusionOk="0" h="44722" w="399">
                <a:moveTo>
                  <a:pt x="0" y="0"/>
                </a:moveTo>
                <a:cubicBezTo>
                  <a:pt x="67" y="7454"/>
                  <a:pt x="333" y="37268"/>
                  <a:pt x="399" y="4472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8" name="Google Shape;668;g119e5d022f7_1_88"/>
          <p:cNvSpPr txBox="1"/>
          <p:nvPr/>
        </p:nvSpPr>
        <p:spPr>
          <a:xfrm>
            <a:off x="7454950" y="4580325"/>
            <a:ext cx="32961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열쇠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 아이템에 닿으면 맵에서 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아이템 제거 후 키 개수에 </a:t>
            </a:r>
            <a:r>
              <a:rPr b="1" lang="ko-KR"/>
              <a:t>1 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증가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69" name="Google Shape;669;g119e5d022f7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305560"/>
            <a:ext cx="5299986" cy="381599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119ee829d4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00" y="2557325"/>
            <a:ext cx="4876976" cy="2635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g119ee829d46_0_56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탈출 및 종료</a:t>
            </a:r>
            <a:r>
              <a:rPr lang="ko-KR" sz="3600"/>
              <a:t>)</a:t>
            </a:r>
            <a:endParaRPr/>
          </a:p>
        </p:txBody>
      </p:sp>
      <p:sp>
        <p:nvSpPr>
          <p:cNvPr id="676" name="Google Shape;676;g119ee829d46_0_56"/>
          <p:cNvSpPr txBox="1"/>
          <p:nvPr/>
        </p:nvSpPr>
        <p:spPr>
          <a:xfrm>
            <a:off x="6581475" y="2129925"/>
            <a:ext cx="3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탈출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7" name="Google Shape;677;g119ee829d46_0_56"/>
          <p:cNvSpPr/>
          <p:nvPr/>
        </p:nvSpPr>
        <p:spPr>
          <a:xfrm>
            <a:off x="7109550" y="3404050"/>
            <a:ext cx="4090800" cy="72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19ee829d46_0_56"/>
          <p:cNvSpPr/>
          <p:nvPr/>
        </p:nvSpPr>
        <p:spPr>
          <a:xfrm>
            <a:off x="11020725" y="3822550"/>
            <a:ext cx="19875" cy="1214985"/>
          </a:xfrm>
          <a:custGeom>
            <a:rect b="b" l="l" r="r" t="t"/>
            <a:pathLst>
              <a:path extrusionOk="0" h="44722" w="399">
                <a:moveTo>
                  <a:pt x="0" y="0"/>
                </a:moveTo>
                <a:cubicBezTo>
                  <a:pt x="67" y="7454"/>
                  <a:pt x="333" y="37268"/>
                  <a:pt x="399" y="4472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9" name="Google Shape;679;g119ee829d46_0_56"/>
          <p:cNvSpPr txBox="1"/>
          <p:nvPr/>
        </p:nvSpPr>
        <p:spPr>
          <a:xfrm>
            <a:off x="7257300" y="5342325"/>
            <a:ext cx="44844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해당조건의 탈출 위치에서 열쇠가 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있어야지만 </a:t>
            </a:r>
            <a:br>
              <a:rPr b="1" lang="ko-KR"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승리(탈출 성공) 팝업창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을</a:t>
            </a:r>
            <a:r>
              <a:rPr b="1" lang="ko-KR">
                <a:latin typeface="Gill Sans"/>
                <a:ea typeface="Gill Sans"/>
                <a:cs typeface="Gill Sans"/>
                <a:sym typeface="Gill Sans"/>
              </a:rPr>
              <a:t> 띄울 수 있게 만듦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80" name="Google Shape;680;g119ee829d46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775" y="1814300"/>
            <a:ext cx="5314861" cy="39912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1" name="Google Shape;681;g119ee829d46_0_56"/>
          <p:cNvSpPr/>
          <p:nvPr/>
        </p:nvSpPr>
        <p:spPr>
          <a:xfrm>
            <a:off x="3510200" y="5575575"/>
            <a:ext cx="509100" cy="27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119ee829d4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687" y="2069025"/>
            <a:ext cx="4454525" cy="408940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7" name="Google Shape;687;g119ee829d46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725" y="1733275"/>
            <a:ext cx="5548025" cy="4425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8" name="Google Shape;688;g119ee829d46_0_33"/>
          <p:cNvSpPr txBox="1"/>
          <p:nvPr>
            <p:ph idx="4294967295" type="title"/>
          </p:nvPr>
        </p:nvSpPr>
        <p:spPr>
          <a:xfrm>
            <a:off x="1131728" y="563060"/>
            <a:ext cx="10286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994"/>
              <a:buFont typeface="Impact"/>
              <a:buNone/>
            </a:pPr>
            <a:r>
              <a:rPr lang="ko-KR" sz="4322"/>
              <a:t>7</a:t>
            </a:r>
            <a:r>
              <a:rPr lang="ko-KR" sz="4322"/>
              <a:t>. 시현화면</a:t>
            </a:r>
            <a:r>
              <a:rPr lang="ko-KR"/>
              <a:t> – </a:t>
            </a:r>
            <a:r>
              <a:rPr lang="ko-KR" sz="3600"/>
              <a:t>(</a:t>
            </a:r>
            <a:r>
              <a:rPr lang="ko-KR" sz="3266"/>
              <a:t>시간 초과</a:t>
            </a:r>
            <a:r>
              <a:rPr lang="ko-KR" sz="3600"/>
              <a:t>)</a:t>
            </a:r>
            <a:endParaRPr/>
          </a:p>
        </p:txBody>
      </p:sp>
      <p:sp>
        <p:nvSpPr>
          <p:cNvPr id="689" name="Google Shape;689;g119ee829d46_0_33"/>
          <p:cNvSpPr txBox="1"/>
          <p:nvPr/>
        </p:nvSpPr>
        <p:spPr>
          <a:xfrm>
            <a:off x="7038675" y="1596525"/>
            <a:ext cx="38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mpact"/>
              <a:buChar char="❏"/>
            </a:pPr>
            <a:r>
              <a:rPr b="1" lang="ko-KR">
                <a:latin typeface="Impact"/>
                <a:ea typeface="Impact"/>
                <a:cs typeface="Impact"/>
                <a:sym typeface="Impact"/>
              </a:rPr>
              <a:t>시간 초과시 프로그램 종료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0" name="Google Shape;690;g119ee829d46_0_33"/>
          <p:cNvSpPr/>
          <p:nvPr/>
        </p:nvSpPr>
        <p:spPr>
          <a:xfrm>
            <a:off x="4500800" y="5880375"/>
            <a:ext cx="509100" cy="27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9e5d022f7_0_21"/>
          <p:cNvSpPr txBox="1"/>
          <p:nvPr>
            <p:ph type="ctrTitle"/>
          </p:nvPr>
        </p:nvSpPr>
        <p:spPr>
          <a:xfrm>
            <a:off x="959100" y="961327"/>
            <a:ext cx="10318500" cy="29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Impact"/>
              <a:buNone/>
            </a:pPr>
            <a:r>
              <a:rPr b="1" i="1" lang="ko-KR" sz="6300">
                <a:solidFill>
                  <a:schemeClr val="dk1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Maple Is Runner</a:t>
            </a:r>
            <a:endParaRPr b="1" sz="11600">
              <a:solidFill>
                <a:schemeClr val="dk1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  <p:pic>
        <p:nvPicPr>
          <p:cNvPr id="696" name="Google Shape;696;g119e5d022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50" y="3396025"/>
            <a:ext cx="1409526" cy="164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119e5d022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15612" y="115200"/>
            <a:ext cx="1204726" cy="14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119e5d022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19775" y="4202650"/>
            <a:ext cx="1228800" cy="14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19e5d022f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250" y="2926900"/>
            <a:ext cx="2014200" cy="20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119e5d022f7_0_21"/>
          <p:cNvSpPr txBox="1"/>
          <p:nvPr>
            <p:ph type="ctrTitle"/>
          </p:nvPr>
        </p:nvSpPr>
        <p:spPr>
          <a:xfrm>
            <a:off x="849300" y="5690075"/>
            <a:ext cx="104934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Impact"/>
              <a:buNone/>
            </a:pPr>
            <a:r>
              <a:rPr b="1" i="1" lang="ko-KR" sz="6300">
                <a:solidFill>
                  <a:schemeClr val="dk1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-이상 </a:t>
            </a:r>
            <a:r>
              <a:rPr b="1" i="1" lang="ko-KR" sz="6300">
                <a:solidFill>
                  <a:srgbClr val="A61C00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메is러너</a:t>
            </a:r>
            <a:r>
              <a:rPr b="1" i="1" lang="ko-KR" sz="6300">
                <a:solidFill>
                  <a:schemeClr val="dk1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 였습니다. 감사합니다-</a:t>
            </a:r>
            <a:endParaRPr b="1" sz="11600">
              <a:solidFill>
                <a:schemeClr val="dk1"/>
              </a:solidFill>
              <a:latin typeface="Single Day"/>
              <a:ea typeface="Single Day"/>
              <a:cs typeface="Single Day"/>
              <a:sym typeface="Single D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9e5d022f7_2_0"/>
          <p:cNvSpPr txBox="1"/>
          <p:nvPr>
            <p:ph type="title"/>
          </p:nvPr>
        </p:nvSpPr>
        <p:spPr>
          <a:xfrm>
            <a:off x="1251675" y="382375"/>
            <a:ext cx="40911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1390"/>
              <a:t>(motivation)</a:t>
            </a:r>
            <a:endParaRPr sz="2550"/>
          </a:p>
        </p:txBody>
      </p:sp>
      <p:sp>
        <p:nvSpPr>
          <p:cNvPr id="140" name="Google Shape;140;g119e5d022f7_2_0"/>
          <p:cNvSpPr txBox="1"/>
          <p:nvPr/>
        </p:nvSpPr>
        <p:spPr>
          <a:xfrm>
            <a:off x="1125325" y="1154550"/>
            <a:ext cx="5844900" cy="1322700"/>
          </a:xfrm>
          <a:prstGeom prst="rect">
            <a:avLst/>
          </a:prstGeom>
          <a:solidFill>
            <a:srgbClr val="53AD6E"/>
          </a:solidFill>
          <a:ln>
            <a:noFill/>
          </a:ln>
        </p:spPr>
        <p:txBody>
          <a:bodyPr anchorCtr="0" anchor="ctr" bIns="146300" lIns="256025" spcFirstLastPara="1" rIns="25602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먼저 어떤 게임을 만들지, 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무엇이 게임 제작의 초점이 될지 생각하게 되었습니다. 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1" name="Google Shape;141;g119e5d022f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075" y="1829500"/>
            <a:ext cx="8093851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b8696c9d_0_85"/>
          <p:cNvSpPr txBox="1"/>
          <p:nvPr/>
        </p:nvSpPr>
        <p:spPr>
          <a:xfrm>
            <a:off x="1029300" y="1884725"/>
            <a:ext cx="5228100" cy="3997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85725">
              <a:srgbClr val="000000">
                <a:alpha val="45000"/>
              </a:srgbClr>
            </a:outerShdw>
          </a:effectLst>
        </p:spPr>
        <p:txBody>
          <a:bodyPr anchorCtr="0" anchor="ctr" bIns="146300" lIns="256025" spcFirstLastPara="1" rIns="25602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게임에서 흥미를 느끼는 기준은 그래픽, 플레이 방식, 스토리 등등 개인에 따라 다 다릅니다.  </a:t>
            </a:r>
            <a:b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그중에서 저희는 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시각적 즐거움을 위해 각종 </a:t>
            </a:r>
            <a:r>
              <a:rPr b="1" lang="ko-K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지형지물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과  </a:t>
            </a:r>
            <a:r>
              <a:rPr b="1" lang="ko-K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아이템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을 추가 하였고,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t/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게임의 시간을 제한하는 </a:t>
            </a:r>
            <a:r>
              <a:rPr b="1" lang="ko-KR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타임어택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으로 </a:t>
            </a: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1700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승부욕 </a:t>
            </a:r>
            <a:r>
              <a:rPr lang="ko-KR" sz="1700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자극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과 </a:t>
            </a:r>
            <a:r>
              <a:rPr lang="ko-KR" sz="1700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박진감</a:t>
            </a:r>
            <a: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을 선사하고자 하였습니다.</a:t>
            </a:r>
            <a:br>
              <a:rPr lang="ko-KR" sz="17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17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7" name="Google Shape;147;g119b8696c9d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975" y="1041951"/>
            <a:ext cx="5082075" cy="28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9b8696c9d_0_85"/>
          <p:cNvSpPr txBox="1"/>
          <p:nvPr>
            <p:ph idx="4294967295" type="title"/>
          </p:nvPr>
        </p:nvSpPr>
        <p:spPr>
          <a:xfrm>
            <a:off x="1251675" y="382375"/>
            <a:ext cx="508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2950"/>
              <a:t>(흥미 유발)</a:t>
            </a:r>
            <a:endParaRPr sz="2550"/>
          </a:p>
        </p:txBody>
      </p:sp>
      <p:pic>
        <p:nvPicPr>
          <p:cNvPr id="149" name="Google Shape;149;g119b8696c9d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4400" y="4618625"/>
            <a:ext cx="3179850" cy="22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19b8696c9d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103" y="4034100"/>
            <a:ext cx="2764875" cy="26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197d1b48cc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850" y="1107700"/>
            <a:ext cx="2770274" cy="19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97d1b48cc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375" y="4449618"/>
            <a:ext cx="2689126" cy="214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97d1b48cc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125" y="110768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197d1b48cc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925" y="4449625"/>
            <a:ext cx="2689124" cy="21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97d1b48cc_0_21"/>
          <p:cNvSpPr txBox="1"/>
          <p:nvPr>
            <p:ph idx="4294967295" type="title"/>
          </p:nvPr>
        </p:nvSpPr>
        <p:spPr>
          <a:xfrm>
            <a:off x="1251675" y="382375"/>
            <a:ext cx="508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2950"/>
              <a:t>(MZ 세대)</a:t>
            </a:r>
            <a:endParaRPr sz="2550"/>
          </a:p>
        </p:txBody>
      </p:sp>
      <p:pic>
        <p:nvPicPr>
          <p:cNvPr id="160" name="Google Shape;160;g1197d1b48cc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9085" y="4449618"/>
            <a:ext cx="2262521" cy="211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197d1b48cc_0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5127" y="1115275"/>
            <a:ext cx="2583923" cy="214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197d1b48cc_0_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191" y="4449617"/>
            <a:ext cx="2827139" cy="211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197d1b48cc_0_21"/>
          <p:cNvPicPr preferRelativeResize="0"/>
          <p:nvPr/>
        </p:nvPicPr>
        <p:blipFill rotWithShape="1">
          <a:blip r:embed="rId10">
            <a:alphaModFix/>
          </a:blip>
          <a:srcRect b="0" l="12355" r="16596" t="0"/>
          <a:stretch/>
        </p:blipFill>
        <p:spPr>
          <a:xfrm>
            <a:off x="1169375" y="1107700"/>
            <a:ext cx="2325475" cy="1841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g1197d1b48cc_0_21"/>
          <p:cNvGrpSpPr/>
          <p:nvPr/>
        </p:nvGrpSpPr>
        <p:grpSpPr>
          <a:xfrm>
            <a:off x="1818475" y="2653800"/>
            <a:ext cx="9316379" cy="2247900"/>
            <a:chOff x="3875700" y="2349002"/>
            <a:chExt cx="4440600" cy="2247900"/>
          </a:xfrm>
        </p:grpSpPr>
        <p:sp>
          <p:nvSpPr>
            <p:cNvPr id="165" name="Google Shape;165;g1197d1b48cc_0_21"/>
            <p:cNvSpPr/>
            <p:nvPr/>
          </p:nvSpPr>
          <p:spPr>
            <a:xfrm>
              <a:off x="3875700" y="2352797"/>
              <a:ext cx="4440600" cy="2121000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7200" rotWithShape="0" algn="bl" dir="5400000" dist="104775">
                <a:srgbClr val="000000">
                  <a:alpha val="8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1197d1b48cc_0_21"/>
            <p:cNvSpPr txBox="1"/>
            <p:nvPr/>
          </p:nvSpPr>
          <p:spPr>
            <a:xfrm>
              <a:off x="3875700" y="2349002"/>
              <a:ext cx="4440600" cy="2247900"/>
            </a:xfrm>
            <a:prstGeom prst="rect">
              <a:avLst/>
            </a:prstGeom>
            <a:noFill/>
            <a:ln>
              <a:noFill/>
            </a:ln>
            <a:effectLst>
              <a:outerShdw blurRad="457200" rotWithShape="0" algn="bl" dir="3060000" dist="104775">
                <a:srgbClr val="000000">
                  <a:alpha val="82000"/>
                </a:srgbClr>
              </a:outerShdw>
            </a:effectLst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b="1" lang="ko-KR" sz="23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MZ세대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에 초점을 두어 그들이 공감할 추억의 </a:t>
              </a: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고전 게임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들을 떠올렸고,</a:t>
              </a:r>
              <a:endPara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t/>
              </a:r>
              <a:endPara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그때의 투박하거나 소소했던 </a:t>
              </a: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그래픽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의 </a:t>
              </a: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케릭터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와 </a:t>
              </a: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게임 배경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등을 통해</a:t>
              </a:r>
              <a:endPara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t/>
              </a:r>
              <a:endPara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노스텔지어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를 자아내어 </a:t>
              </a:r>
              <a:r>
                <a:rPr b="1"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추억 소환</a:t>
              </a:r>
              <a:r>
                <a:rPr lang="ko-KR" sz="22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을 유도하고자 하였습니다.</a:t>
              </a:r>
              <a:endParaRPr sz="2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19b8696c9d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50" y="964950"/>
            <a:ext cx="2977550" cy="2643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g119b8696c9d_0_109"/>
          <p:cNvGrpSpPr/>
          <p:nvPr/>
        </p:nvGrpSpPr>
        <p:grpSpPr>
          <a:xfrm>
            <a:off x="4635538" y="1038345"/>
            <a:ext cx="6794463" cy="1785823"/>
            <a:chOff x="1433446" y="1345837"/>
            <a:chExt cx="1421406" cy="747300"/>
          </a:xfrm>
        </p:grpSpPr>
        <p:sp>
          <p:nvSpPr>
            <p:cNvPr id="173" name="Google Shape;173;g119b8696c9d_0_109"/>
            <p:cNvSpPr/>
            <p:nvPr/>
          </p:nvSpPr>
          <p:spPr>
            <a:xfrm>
              <a:off x="1433453" y="1352588"/>
              <a:ext cx="1421400" cy="733800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119b8696c9d_0_109"/>
            <p:cNvSpPr txBox="1"/>
            <p:nvPr/>
          </p:nvSpPr>
          <p:spPr>
            <a:xfrm>
              <a:off x="1433446" y="1345837"/>
              <a:ext cx="1421400" cy="747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lang="ko-KR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대부분의 고전게임들은 목표점이 있었고 이는 마치 미로를 빠져나가는 구조와 비슷하다고 생각했습니다.</a:t>
              </a:r>
              <a:endParaRPr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75" name="Google Shape;175;g119b8696c9d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150" y="3767275"/>
            <a:ext cx="4428275" cy="26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19b8696c9d_0_109"/>
          <p:cNvSpPr txBox="1"/>
          <p:nvPr/>
        </p:nvSpPr>
        <p:spPr>
          <a:xfrm>
            <a:off x="1323350" y="4039375"/>
            <a:ext cx="5661000" cy="18624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46300" lIns="256025" spcFirstLastPara="1" rIns="25602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ko-KR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미로는 문제해결능력,창의력,순간판단력, 공간지각 능력 상승에 효과적입니다.	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g119b8696c9d_0_109"/>
          <p:cNvSpPr txBox="1"/>
          <p:nvPr/>
        </p:nvSpPr>
        <p:spPr>
          <a:xfrm>
            <a:off x="5520350" y="636270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Gill Sans"/>
                <a:ea typeface="Gill Sans"/>
                <a:cs typeface="Gill Sans"/>
                <a:sym typeface="Gill Sans"/>
              </a:rPr>
              <a:t>기사 출처:</a:t>
            </a:r>
            <a:r>
              <a:rPr lang="ko-KR">
                <a:latin typeface="Gill Sans"/>
                <a:ea typeface="Gill Sans"/>
                <a:cs typeface="Gill Sans"/>
                <a:sym typeface="Gill Sans"/>
              </a:rPr>
              <a:t> https://m.health.chosun.com/svc/news_view.html?contid=2021081001667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g119b8696c9d_0_109"/>
          <p:cNvSpPr txBox="1"/>
          <p:nvPr>
            <p:ph idx="4294967295" type="title"/>
          </p:nvPr>
        </p:nvSpPr>
        <p:spPr>
          <a:xfrm>
            <a:off x="1251675" y="382375"/>
            <a:ext cx="508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2950"/>
              <a:t>(두뇌개발)</a:t>
            </a:r>
            <a:endParaRPr sz="2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19b8696c9d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850" y="1293100"/>
            <a:ext cx="5967350" cy="2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19b8696c9d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846" y="1850609"/>
            <a:ext cx="892304" cy="82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9b8696c9d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669" y="1850609"/>
            <a:ext cx="962025" cy="829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9b8696c9d_0_136"/>
          <p:cNvGrpSpPr/>
          <p:nvPr/>
        </p:nvGrpSpPr>
        <p:grpSpPr>
          <a:xfrm>
            <a:off x="2193331" y="4381971"/>
            <a:ext cx="8467032" cy="1785823"/>
            <a:chOff x="1433446" y="1345837"/>
            <a:chExt cx="1421406" cy="747300"/>
          </a:xfrm>
        </p:grpSpPr>
        <p:sp>
          <p:nvSpPr>
            <p:cNvPr id="187" name="Google Shape;187;g119b8696c9d_0_136"/>
            <p:cNvSpPr/>
            <p:nvPr/>
          </p:nvSpPr>
          <p:spPr>
            <a:xfrm>
              <a:off x="1433453" y="1352588"/>
              <a:ext cx="1421400" cy="733800"/>
            </a:xfrm>
            <a:prstGeom prst="rect">
              <a:avLst/>
            </a:prstGeom>
            <a:solidFill>
              <a:srgbClr val="53AD6E"/>
            </a:solidFill>
            <a:ln cap="flat" cmpd="sng" w="12700">
              <a:solidFill>
                <a:srgbClr val="53AD6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119b8696c9d_0_136"/>
            <p:cNvSpPr txBox="1"/>
            <p:nvPr/>
          </p:nvSpPr>
          <p:spPr>
            <a:xfrm>
              <a:off x="1433446" y="1345837"/>
              <a:ext cx="1421400" cy="747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46300" lIns="256025" spcFirstLastPara="1" rIns="25602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Gill Sans"/>
                <a:buNone/>
              </a:pPr>
              <a:r>
                <a:rPr lang="ko-KR" sz="1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그래서 우리는 추억의 게임의 그래픽, 배경, 게임성과 미로를 접목시켜 두뇌개발에 효과적이고 MZ세대에 향수병을 일으킬 게임을 만들기로 했습니다.</a:t>
              </a:r>
              <a:endParaRPr sz="1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9" name="Google Shape;189;g119b8696c9d_0_136"/>
          <p:cNvSpPr txBox="1"/>
          <p:nvPr>
            <p:ph idx="4294967295" type="title"/>
          </p:nvPr>
        </p:nvSpPr>
        <p:spPr>
          <a:xfrm>
            <a:off x="1251675" y="382375"/>
            <a:ext cx="508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50"/>
              <a:t>1-1 배경 및 동기 </a:t>
            </a:r>
            <a:r>
              <a:rPr lang="ko-KR" sz="2560"/>
              <a:t>– </a:t>
            </a:r>
            <a:r>
              <a:rPr lang="ko-KR" sz="2950"/>
              <a:t>(결 론)</a:t>
            </a:r>
            <a:endParaRPr sz="25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2022-03-04T08:23:33Z</dcterms:created>
  <dc:creator>user</dc:creator>
</cp:coreProperties>
</file>